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321" r:id="rId3"/>
    <p:sldId id="269" r:id="rId4"/>
    <p:sldId id="270" r:id="rId5"/>
    <p:sldId id="323" r:id="rId6"/>
    <p:sldId id="274" r:id="rId7"/>
    <p:sldId id="273" r:id="rId8"/>
    <p:sldId id="272" r:id="rId9"/>
    <p:sldId id="271" r:id="rId10"/>
    <p:sldId id="325" r:id="rId11"/>
    <p:sldId id="324" r:id="rId12"/>
    <p:sldId id="276" r:id="rId13"/>
    <p:sldId id="277" r:id="rId14"/>
    <p:sldId id="290" r:id="rId15"/>
    <p:sldId id="285" r:id="rId16"/>
    <p:sldId id="284" r:id="rId17"/>
    <p:sldId id="297" r:id="rId18"/>
    <p:sldId id="302" r:id="rId19"/>
    <p:sldId id="304" r:id="rId20"/>
    <p:sldId id="305" r:id="rId21"/>
    <p:sldId id="308" r:id="rId22"/>
    <p:sldId id="311" r:id="rId23"/>
    <p:sldId id="309" r:id="rId24"/>
    <p:sldId id="313" r:id="rId25"/>
    <p:sldId id="314" r:id="rId26"/>
    <p:sldId id="317" r:id="rId27"/>
    <p:sldId id="320" r:id="rId28"/>
    <p:sldId id="328" r:id="rId29"/>
    <p:sldId id="32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7A91D-5022-4484-80C0-BED2006ADBD3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F985-D4ED-48F0-BA93-9F7A40D50D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019AF68-862E-43A1-8C9B-64AC2BD8628A}" type="datetimeFigureOut">
              <a:rPr lang="ru-RU" smtClean="0"/>
              <a:pPr/>
              <a:t>13.10.2013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83A0D7E-E798-4443-AFC7-0492E6E234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3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6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35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8.jpeg"/><Relationship Id="rId11" Type="http://schemas.openxmlformats.org/officeDocument/2006/relationships/image" Target="../media/image8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audio" Target="../media/audio1.wav"/><Relationship Id="rId9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microsoft.com/office/2007/relationships/media" Target="../media/media18.mp3"/><Relationship Id="rId7" Type="http://schemas.openxmlformats.org/officeDocument/2006/relationships/image" Target="../media/image43.gif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8.mp3"/><Relationship Id="rId9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7772400" cy="1199704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003366"/>
                </a:solidFill>
                <a:latin typeface="+mj-lt"/>
                <a:ea typeface="MS Mincho" pitchFamily="49" charset="-128"/>
              </a:rPr>
              <a:t>Симфонический оркестр</a:t>
            </a:r>
            <a:endParaRPr lang="ru-RU" sz="44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07"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8844" r="879" b="-12502"/>
          <a:stretch/>
        </p:blipFill>
        <p:spPr>
          <a:xfrm>
            <a:off x="2843808" y="1676376"/>
            <a:ext cx="3636000" cy="3060000"/>
          </a:xfrm>
          <a:prstGeom prst="rect">
            <a:avLst/>
          </a:prstGeom>
          <a:effectLst>
            <a:glow rad="685800">
              <a:schemeClr val="accent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" y="5157192"/>
            <a:ext cx="1143000" cy="158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6672"/>
            <a:ext cx="4115914" cy="5585271"/>
          </a:xfrm>
          <a:effectLst>
            <a:glow rad="609600">
              <a:schemeClr val="bg2">
                <a:lumMod val="75000"/>
              </a:schemeClr>
            </a:glow>
          </a:effectLst>
        </p:spPr>
      </p:pic>
      <p:pic>
        <p:nvPicPr>
          <p:cNvPr id="5" name="Иnstrumental_naya-muzyka-Skripka-solo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429309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507716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3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183298" cy="4624387"/>
          </a:xfrm>
        </p:spPr>
      </p:pic>
      <p:pic>
        <p:nvPicPr>
          <p:cNvPr id="5" name="Audioenciklopediya_s_Chevostikom_-_Simfonicheskiy_orkestr_otryvok_vkontakte_ru_izdelena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5383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75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Флейта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</a:endParaRPr>
          </a:p>
          <a:p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600" dirty="0" smtClean="0"/>
              <a:t>Флейта была известна в Египте</a:t>
            </a:r>
          </a:p>
          <a:p>
            <a:pPr>
              <a:buNone/>
            </a:pPr>
            <a:r>
              <a:rPr lang="ru-RU" sz="1600" dirty="0" smtClean="0"/>
              <a:t>ещё пять тысяч лет тому назад.</a:t>
            </a: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None/>
            </a:pP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857364"/>
            <a:ext cx="30003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Рисунок 10" descr="флейта1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2071678"/>
            <a:ext cx="5159058" cy="327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4561" y="428604"/>
            <a:ext cx="56348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Деревянные духовые</a:t>
            </a:r>
            <a:endParaRPr lang="ru-RU" sz="4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Флей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53283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лейта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28151"/>
            <a:ext cx="7620000" cy="527685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" name="Глюк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55050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лейта6.jpg"/>
          <p:cNvPicPr>
            <a:picLocks noChangeAspect="1"/>
          </p:cNvPicPr>
          <p:nvPr/>
        </p:nvPicPr>
        <p:blipFill rotWithShape="1">
          <a:blip r:embed="rId5" cstate="print"/>
          <a:srcRect t="-1" b="16132"/>
          <a:stretch/>
        </p:blipFill>
        <p:spPr>
          <a:xfrm>
            <a:off x="357158" y="214290"/>
            <a:ext cx="6165753" cy="3744000"/>
          </a:xfrm>
          <a:prstGeom prst="roundRect">
            <a:avLst/>
          </a:prstGeom>
          <a:effectLst>
            <a:glow rad="596900">
              <a:schemeClr val="bg2">
                <a:lumMod val="75000"/>
              </a:schemeClr>
            </a:glow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3888" y="4581128"/>
            <a:ext cx="535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cs typeface="Times New Roman" pitchFamily="18" charset="0"/>
              </a:rPr>
              <a:t>Флейта звучит по-разному: низкий регистр слаб, но имеет мягкий, бархатистый звук; средний и особенно верхний регистры сильнее, с ярким посвистом.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cs typeface="Times New Roman" pitchFamily="18" charset="0"/>
              </a:rPr>
              <a:t>Звук флейты наиболее подходит к мелодиям весёлого характера в мажоре, 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и с оттенком лёгкой грусти в миноре.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4" name="флейта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45810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обой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084651" y="1283644"/>
            <a:ext cx="6916505" cy="486000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714356"/>
            <a:ext cx="1249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Гобой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Simfonicheskiy_orkestr_Audioenciklopediya_Chevostika_i_dyadi_Kuzi_-_10_Goboy_Dzh_Rossini_Opera_39_tal_yanka_v_Alzhire_39_uvertyura_muzyka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55340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66"/>
            <a:ext cx="795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cs typeface="Times New Roman" pitchFamily="18" charset="0"/>
              </a:rPr>
              <a:t>Гобой используется в качестве сольного инструмента, в ансамблях и симфоническом оркестре. Основу репертуара для гобоя составляют сочинения Баха , его современников и Моцарта.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cs typeface="Times New Roman" pitchFamily="18" charset="0"/>
              </a:rPr>
              <a:t>Инструмент обладает певучим, однако несколько гнусавым тембром, а в верхнем регистре — резким.</a:t>
            </a:r>
            <a:r>
              <a:rPr lang="ru-RU" dirty="0" smtClean="0"/>
              <a:t> </a:t>
            </a:r>
          </a:p>
          <a:p>
            <a:pPr algn="just">
              <a:buFont typeface="Wingdings" pitchFamily="2" charset="2"/>
              <a:buChar char="Ø"/>
            </a:pPr>
            <a:endParaRPr lang="ru-RU" dirty="0" smtClean="0"/>
          </a:p>
          <a:p>
            <a:pPr algn="just">
              <a:buFont typeface="Wingdings" pitchFamily="2" charset="2"/>
              <a:buChar char="Ø"/>
            </a:pPr>
            <a:endParaRPr lang="ru-RU" dirty="0" smtClean="0"/>
          </a:p>
          <a:p>
            <a:pPr algn="just">
              <a:buFont typeface="Wingdings" pitchFamily="2" charset="2"/>
              <a:buChar char="Ø"/>
            </a:pPr>
            <a:endParaRPr lang="ru-RU" dirty="0" smtClean="0"/>
          </a:p>
          <a:p>
            <a:pPr algn="just">
              <a:buFont typeface="Wingdings" pitchFamily="2" charset="2"/>
              <a:buChar char="Ø"/>
            </a:pPr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>
              <a:buFont typeface="Wingdings" pitchFamily="2" charset="2"/>
              <a:buChar char="Ø"/>
            </a:pPr>
            <a:endParaRPr lang="ru-RU" dirty="0" smtClean="0"/>
          </a:p>
        </p:txBody>
      </p:sp>
      <p:pic>
        <p:nvPicPr>
          <p:cNvPr id="3" name="Рисунок 2" descr="oboi.jpg"/>
          <p:cNvPicPr>
            <a:picLocks noChangeAspect="1"/>
          </p:cNvPicPr>
          <p:nvPr/>
        </p:nvPicPr>
        <p:blipFill rotWithShape="1">
          <a:blip r:embed="rId3" cstate="print"/>
          <a:srcRect t="383" b="12461"/>
          <a:stretch/>
        </p:blipFill>
        <p:spPr>
          <a:xfrm>
            <a:off x="3635896" y="2564904"/>
            <a:ext cx="5232000" cy="3420000"/>
          </a:xfrm>
          <a:prstGeom prst="roundRect">
            <a:avLst/>
          </a:prstGeom>
          <a:effectLst>
            <a:glow rad="444500">
              <a:schemeClr val="bg2">
                <a:lumMod val="75000"/>
              </a:schemeClr>
            </a:glow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00109"/>
            <a:ext cx="4114800" cy="4301099"/>
          </a:xfrm>
        </p:spPr>
        <p:txBody>
          <a:bodyPr>
            <a:normAutofit/>
          </a:bodyPr>
          <a:lstStyle/>
          <a:p>
            <a:pPr algn="just"/>
            <a:r>
              <a:rPr lang="ru-RU" sz="2600" b="1" dirty="0" err="1" smtClean="0"/>
              <a:t>Кларне́т</a:t>
            </a:r>
            <a:r>
              <a:rPr lang="ru-RU" sz="2600" dirty="0" smtClean="0"/>
              <a:t>— </a:t>
            </a:r>
            <a:r>
              <a:rPr lang="ru-RU" sz="2600" dirty="0" smtClean="0"/>
              <a:t>деревянный духовой </a:t>
            </a:r>
            <a:r>
              <a:rPr lang="ru-RU" sz="2600" smtClean="0"/>
              <a:t>музыкальный </a:t>
            </a:r>
            <a:r>
              <a:rPr lang="ru-RU" sz="2600" smtClean="0"/>
              <a:t>инструмент. </a:t>
            </a:r>
            <a:endParaRPr lang="ru-RU" sz="2600" dirty="0" smtClean="0"/>
          </a:p>
          <a:p>
            <a:pPr algn="just">
              <a:buNone/>
            </a:pPr>
            <a:r>
              <a:rPr lang="en-US" sz="2600" i="1" dirty="0" smtClean="0"/>
              <a:t>C</a:t>
            </a:r>
            <a:r>
              <a:rPr lang="ru-RU" sz="2600" i="1" dirty="0" err="1" smtClean="0"/>
              <a:t>larinetto</a:t>
            </a:r>
            <a:r>
              <a:rPr lang="ru-RU" sz="2600" dirty="0" smtClean="0"/>
              <a:t>  (итальянское</a:t>
            </a:r>
          </a:p>
          <a:p>
            <a:pPr algn="just">
              <a:buNone/>
            </a:pPr>
            <a:r>
              <a:rPr lang="ru-RU" sz="2600" dirty="0" smtClean="0"/>
              <a:t> название </a:t>
            </a:r>
            <a:r>
              <a:rPr lang="ru-RU" sz="2600" dirty="0" smtClean="0"/>
              <a:t>кларнета)</a:t>
            </a:r>
            <a:endParaRPr lang="ru-RU" sz="2600" dirty="0" smtClean="0"/>
          </a:p>
          <a:p>
            <a:pPr algn="just">
              <a:buNone/>
            </a:pPr>
            <a:r>
              <a:rPr lang="ru-RU" sz="2600" dirty="0" smtClean="0"/>
              <a:t>означает  «маленькая </a:t>
            </a:r>
            <a:r>
              <a:rPr lang="ru-RU" sz="2600" dirty="0" smtClean="0"/>
              <a:t>труба». </a:t>
            </a:r>
            <a:endParaRPr lang="ru-RU" sz="2600" dirty="0" smtClean="0"/>
          </a:p>
          <a:p>
            <a:pPr algn="just">
              <a:buNone/>
            </a:pPr>
            <a:endParaRPr lang="ru-RU" sz="26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Кларнет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857628"/>
            <a:ext cx="4099271" cy="2808000"/>
          </a:xfrm>
          <a:prstGeom prst="rect">
            <a:avLst/>
          </a:prstGeom>
        </p:spPr>
      </p:pic>
      <p:pic>
        <p:nvPicPr>
          <p:cNvPr id="4" name="Simfonicheskiy-orkestr-ach-11-Klarnet-SRahmaninov-Simfoniya-N-2-E-minor-op27-chast_-3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7193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2857519"/>
          </a:xfrm>
        </p:spPr>
        <p:txBody>
          <a:bodyPr>
            <a:normAutofit/>
          </a:bodyPr>
          <a:lstStyle/>
          <a:p>
            <a:pPr algn="just"/>
            <a:r>
              <a:rPr lang="ru-RU" sz="1900" dirty="0" smtClean="0"/>
              <a:t>Фагот - самый низкий по звучанию из деревянных духовых инструментов. </a:t>
            </a:r>
          </a:p>
          <a:p>
            <a:pPr algn="just"/>
            <a:endParaRPr lang="ru-RU" sz="1900" dirty="0" smtClean="0"/>
          </a:p>
          <a:p>
            <a:pPr algn="just"/>
            <a:r>
              <a:rPr lang="ru-RU" sz="1900" dirty="0" smtClean="0"/>
              <a:t>Инструмент </a:t>
            </a:r>
            <a:r>
              <a:rPr lang="ru-RU" sz="1900" dirty="0" smtClean="0"/>
              <a:t>был назван фаготом. Слово «фагот» обозначает «вязанка», т.е. связанные свирели.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фагот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7960" y="3405396"/>
            <a:ext cx="5080320" cy="3024000"/>
          </a:xfrm>
          <a:prstGeom prst="rect">
            <a:avLst/>
          </a:prstGeom>
        </p:spPr>
      </p:pic>
      <p:pic>
        <p:nvPicPr>
          <p:cNvPr id="5" name="Simfonicheskiy-orkestr-ach-12-Fagot-NRimskiy-Korsakov-syuita-39Shaherazada39-op35-chast_-2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3768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 фаго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476672"/>
            <a:ext cx="6720747" cy="5040560"/>
          </a:xfrm>
          <a:prstGeom prst="rect">
            <a:avLst/>
          </a:prstGeom>
          <a:effectLst>
            <a:glow rad="927100">
              <a:schemeClr val="bg2">
                <a:lumMod val="5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7342688" cy="4968552"/>
          </a:xfrm>
          <a:effectLst>
            <a:glow rad="863600">
              <a:schemeClr val="accent1">
                <a:lumMod val="60000"/>
                <a:lumOff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60806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35745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Валторна</a:t>
            </a:r>
          </a:p>
          <a:p>
            <a:r>
              <a:rPr lang="ru-RU" sz="1600" dirty="0" smtClean="0"/>
              <a:t>от немецкого </a:t>
            </a:r>
            <a:r>
              <a:rPr lang="de-DE" sz="1600" i="1" dirty="0" smtClean="0"/>
              <a:t>Waldhorn</a:t>
            </a:r>
            <a:r>
              <a:rPr lang="ru-RU" sz="1600" dirty="0" smtClean="0"/>
              <a:t> — «лесной рог». </a:t>
            </a:r>
          </a:p>
          <a:p>
            <a:r>
              <a:rPr lang="ru-RU" sz="1600" dirty="0" smtClean="0"/>
              <a:t>Произошла от охотничьего сигнального рога, в оркестр вошла в середине XVII века.</a:t>
            </a:r>
          </a:p>
          <a:p>
            <a:pPr>
              <a:buNone/>
            </a:pPr>
            <a:endParaRPr lang="ru-RU" sz="1600" i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Медные духовые инструменты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valtor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0842" y="2166962"/>
            <a:ext cx="4536000" cy="4536000"/>
          </a:xfrm>
          <a:prstGeom prst="round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valtorn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2620" y="417396"/>
            <a:ext cx="4799908" cy="6012000"/>
          </a:xfrm>
          <a:prstGeom prst="rect">
            <a:avLst/>
          </a:prstGeom>
        </p:spPr>
      </p:pic>
      <p:pic>
        <p:nvPicPr>
          <p:cNvPr id="2" name="Simfonicheskiy_orkestr_Audioenciklopediya_Chevostika_i_dyadi_Kuzi_-_15_Valtorna_P_Chaykovskiy_Balet_39_Schelkunchik_39_Val_s_cvetov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450912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0" y="764704"/>
            <a:ext cx="246697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525963"/>
          </a:xfrm>
        </p:spPr>
        <p:txBody>
          <a:bodyPr/>
          <a:lstStyle/>
          <a:p>
            <a:pPr algn="just"/>
            <a:r>
              <a:rPr lang="ru-RU" sz="1600" dirty="0" smtClean="0"/>
              <a:t>Тромбон известен с XV века. В буквальном смысле это название можно перевести как «</a:t>
            </a:r>
            <a:r>
              <a:rPr lang="ru-RU" sz="1600" dirty="0" err="1" smtClean="0"/>
              <a:t>трубища</a:t>
            </a:r>
            <a:r>
              <a:rPr lang="ru-RU" sz="1600" dirty="0" smtClean="0"/>
              <a:t>». Появился тромбон в XV веке путем увеличения длины трубы. </a:t>
            </a:r>
          </a:p>
          <a:p>
            <a:pPr algn="just"/>
            <a:r>
              <a:rPr lang="ru-RU" sz="1600" dirty="0" smtClean="0"/>
              <a:t>Тромбон имеет вид большой, согнутой овалом металлической трубы. В верхней её части помещается мундштук, то есть чашечка в виде полушария, через которую исполнитель вдувает воздух.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тромбон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тромбон1.jpg"/>
          <p:cNvPicPr>
            <a:picLocks noChangeAspect="1"/>
          </p:cNvPicPr>
          <p:nvPr/>
        </p:nvPicPr>
        <p:blipFill>
          <a:blip r:embed="rId3" cstate="print"/>
          <a:srcRect t="8480"/>
          <a:stretch>
            <a:fillRect/>
          </a:stretch>
        </p:blipFill>
        <p:spPr>
          <a:xfrm>
            <a:off x="4406133" y="2575148"/>
            <a:ext cx="4523585" cy="4140000"/>
          </a:xfrm>
          <a:prstGeom prst="round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672282"/>
            <a:ext cx="735811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От других медных духовых инструментов отличается наличием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кулисы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 — особой передвижной U-образной трубки. С её помощью музыкант изменяет объём заключённого в инструменте воздуха, таким образом, достигая возможности исполнять звуки различной высоты.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</a:rPr>
              <a:t>Двигая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</a:rPr>
              <a:t>правой рукой кулису, тромбонист может плавно изменять высоту звука, исполняя глиссандо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</a:endParaRPr>
          </a:p>
        </p:txBody>
      </p:sp>
      <p:pic>
        <p:nvPicPr>
          <p:cNvPr id="3" name="Рисунок 2" descr="тромбон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9156" y="2288272"/>
            <a:ext cx="5712000" cy="4284000"/>
          </a:xfrm>
          <a:prstGeom prst="round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rombo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2462" y="214884"/>
            <a:ext cx="6750000" cy="4500000"/>
          </a:xfrm>
          <a:prstGeom prst="roundRect">
            <a:avLst/>
          </a:prstGeom>
          <a:effectLst>
            <a:glow rad="825500">
              <a:schemeClr val="bg2">
                <a:lumMod val="75000"/>
              </a:schemeClr>
            </a:glow>
            <a:softEdge rad="63500"/>
          </a:effectLst>
        </p:spPr>
      </p:pic>
      <p:pic>
        <p:nvPicPr>
          <p:cNvPr id="4" name="Gruppa_trombonov_-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5517232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157192"/>
            <a:ext cx="1800200" cy="1350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 smtClean="0"/>
              <a:t>Самый высокий по звучанию среди медных духовых. В качестве сигнального инструмента натуральная труба использовалась с древнейших времён, примерно с XVII века вошла в состав оркестра.</a:t>
            </a:r>
          </a:p>
          <a:p>
            <a:pPr algn="just"/>
            <a:r>
              <a:rPr lang="ru-RU" sz="1600" dirty="0" smtClean="0"/>
              <a:t>Инструмент обладает ярким, блестящим тембром, используется как сольный инструмент, в симфоническом и духовом оркестрах, а также в джазе и других жанрах. 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труба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труба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6214" y="2863148"/>
            <a:ext cx="3852000" cy="3852000"/>
          </a:xfrm>
          <a:prstGeom prst="round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85721" y="231090"/>
            <a:ext cx="842968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Трубач должен соответствующим образом сформировать губы, подкрепить напором дыхания четкие согласованные действия языка и пальцев. Только после долгих систематических занятий инструмент становится послушным, и музыкант может исполнять на нем любое одноголосное, доступное по регистру произведение.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трубач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4082" y="1500174"/>
            <a:ext cx="6810073" cy="4536000"/>
          </a:xfrm>
          <a:prstGeom prst="round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ленький труба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6842" y="285728"/>
            <a:ext cx="3810000" cy="5610225"/>
          </a:xfrm>
          <a:prstGeom prst="roundRect">
            <a:avLst/>
          </a:prstGeom>
          <a:effectLst>
            <a:glow rad="723900">
              <a:schemeClr val="bg2">
                <a:lumMod val="75000"/>
              </a:schemeClr>
            </a:glow>
            <a:softEdge rad="63500"/>
          </a:effectLst>
        </p:spPr>
      </p:pic>
      <p:pic>
        <p:nvPicPr>
          <p:cNvPr id="4" name="Simfonicheskiy_orkestr_Audioenciklopediya_Chevostika_i_dyadi_Kuzi_-_14_Truba_Zh_Bize_39_Karmen-syuita_39_N_2_Dance_Boheme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760" y="4725144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itavr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891009"/>
            <a:ext cx="2833233" cy="2268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5" name="Рисунок 4" descr="ksilof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7584" y="540640"/>
            <a:ext cx="2931732" cy="2214578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6" name="Рисунок 5" descr="треуг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4148992"/>
            <a:ext cx="2286004" cy="2052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Рисунок 6" descr="бубе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476672"/>
            <a:ext cx="1871100" cy="198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Рисунок 7" descr="tarelk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66786" y="4345938"/>
            <a:ext cx="2520000" cy="2016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9" name="Рисунок 8" descr="Udarnye-instrument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08805" y="3356992"/>
            <a:ext cx="3163832" cy="2844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_-_Udarnye_instrumenty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3703" y="2854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7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Ударные инструменты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Большой и малый барабан</a:t>
            </a:r>
          </a:p>
          <a:p>
            <a:r>
              <a:rPr lang="ru-RU" dirty="0" smtClean="0"/>
              <a:t>Литавры</a:t>
            </a:r>
          </a:p>
          <a:p>
            <a:r>
              <a:rPr lang="ru-RU" dirty="0" smtClean="0"/>
              <a:t>Бубен</a:t>
            </a:r>
          </a:p>
          <a:p>
            <a:r>
              <a:rPr lang="ru-RU" dirty="0" smtClean="0"/>
              <a:t>Тарелки</a:t>
            </a:r>
          </a:p>
          <a:p>
            <a:r>
              <a:rPr lang="ru-RU" dirty="0" smtClean="0"/>
              <a:t>Ксилофон</a:t>
            </a:r>
          </a:p>
          <a:p>
            <a:r>
              <a:rPr lang="ru-RU" dirty="0" smtClean="0"/>
              <a:t>Колокольчики</a:t>
            </a:r>
          </a:p>
          <a:p>
            <a:r>
              <a:rPr lang="ru-RU" dirty="0" smtClean="0"/>
              <a:t>Колокол</a:t>
            </a:r>
          </a:p>
          <a:p>
            <a:r>
              <a:rPr lang="ru-RU" dirty="0" smtClean="0"/>
              <a:t>Треугольник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65" y="1979253"/>
            <a:ext cx="3533775" cy="238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49080"/>
            <a:ext cx="2553072" cy="2553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52" y="4651875"/>
            <a:ext cx="1638300" cy="2047875"/>
          </a:xfrm>
          <a:prstGeom prst="rect">
            <a:avLst/>
          </a:prstGeom>
        </p:spPr>
      </p:pic>
      <p:pic>
        <p:nvPicPr>
          <p:cNvPr id="7" name="Baraban_-_Russkiy_voennyy_marsh_na_malom_barabane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5252" y="619680"/>
            <a:ext cx="609600" cy="609600"/>
          </a:xfrm>
          <a:prstGeom prst="rect">
            <a:avLst/>
          </a:prstGeom>
        </p:spPr>
      </p:pic>
      <p:pic>
        <p:nvPicPr>
          <p:cNvPr id="8" name="литавр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0716" y="5464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8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476672"/>
            <a:ext cx="8358245" cy="48320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Много разных инструментов входит в состав симфонического оркестра.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 некоторых играют при помощи смычка, ведя его по струне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другие нужно подуть, чтобы получился звук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Есть инструменты, по которым нужно ударять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869160"/>
            <a:ext cx="246697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15370" cy="47397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Вот и определились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normalizeH="0" baseline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normalizeH="0" baseline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normalizeH="0" baseline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основные группы,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 которые делятся все инструменты: 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струнные смычковые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духовые (</a:t>
            </a:r>
            <a:r>
              <a:rPr lang="ru-RU" sz="28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деревянные и медные)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Ударные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Иногда в оркестр включаются арфа, рояль, орган.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39759"/>
            <a:ext cx="2543175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Струнные смычковые инструменты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4324350" cy="3200400"/>
          </a:xfrm>
        </p:spPr>
      </p:pic>
      <p:pic>
        <p:nvPicPr>
          <p:cNvPr id="6" name="Simfonicheskiy-orkestr-ach-4-Kontrabas-KSan-Sans-39Karnaval-zhivotnyh39-Slon-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499" y="547526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10" y="2267614"/>
            <a:ext cx="333259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70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Контрабас</a:t>
            </a:r>
          </a:p>
          <a:p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Струнные смычковые</a:t>
            </a:r>
            <a:endParaRPr lang="ru-RU" sz="3200" dirty="0"/>
          </a:p>
        </p:txBody>
      </p:sp>
      <p:pic>
        <p:nvPicPr>
          <p:cNvPr id="4" name="Рисунок 3" descr="contrabas.jpg"/>
          <p:cNvPicPr>
            <a:picLocks noChangeAspect="1"/>
          </p:cNvPicPr>
          <p:nvPr/>
        </p:nvPicPr>
        <p:blipFill>
          <a:blip r:embed="rId3" cstate="print"/>
          <a:srcRect l="15167"/>
          <a:stretch>
            <a:fillRect/>
          </a:stretch>
        </p:blipFill>
        <p:spPr>
          <a:xfrm>
            <a:off x="3643306" y="857232"/>
            <a:ext cx="2130138" cy="3348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5" name="Рисунок 4" descr="контрабас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428868"/>
            <a:ext cx="3114372" cy="4248000"/>
          </a:xfrm>
          <a:prstGeom prst="round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6238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Виолончель</a:t>
            </a:r>
          </a:p>
          <a:p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</a:t>
            </a:r>
          </a:p>
          <a:p>
            <a:pPr>
              <a:buNone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   Играет Мстислав Ростропович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Струнные смычковые</a:t>
            </a:r>
            <a:endParaRPr lang="ru-RU" sz="3200" dirty="0"/>
          </a:p>
        </p:txBody>
      </p:sp>
      <p:pic>
        <p:nvPicPr>
          <p:cNvPr id="5" name="Рисунок 4" descr="ростропови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142984"/>
            <a:ext cx="3705384" cy="4824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6" name="Simfonicheskiy-orkestr-ach-5-Violonchel_-KSan-Sans-39Karnaval-zhivotnyh39-Lebed_-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472518" cy="45259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Альт </a:t>
            </a:r>
          </a:p>
          <a:p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Струнные смычковые</a:t>
            </a:r>
            <a:endParaRPr lang="ru-RU" sz="3200" dirty="0"/>
          </a:p>
        </p:txBody>
      </p:sp>
      <p:pic>
        <p:nvPicPr>
          <p:cNvPr id="4" name="Рисунок 3" descr="bashm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1500174"/>
            <a:ext cx="4848923" cy="3708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5" name="Рисунок 4" descr="bashm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5077" y="1500174"/>
            <a:ext cx="4848923" cy="3708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6" y="2204864"/>
            <a:ext cx="3245346" cy="3245346"/>
          </a:xfrm>
          <a:prstGeom prst="rect">
            <a:avLst/>
          </a:prstGeom>
        </p:spPr>
      </p:pic>
      <p:pic>
        <p:nvPicPr>
          <p:cNvPr id="7" name="Simfonicheskiy-orkestr-ach-6-Al_t-39Vil_gel_m-Tell_39-Uvertyura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6795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Скрипка</a:t>
            </a:r>
          </a:p>
          <a:p>
            <a:pPr>
              <a:buNone/>
            </a:pPr>
            <a:endParaRPr lang="ru-RU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600" b="1" i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Струнные смычковые</a:t>
            </a:r>
            <a:endParaRPr lang="ru-RU" sz="32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8220" r="4143" b="4102"/>
          <a:stretch/>
        </p:blipFill>
        <p:spPr>
          <a:xfrm>
            <a:off x="3203848" y="1844824"/>
            <a:ext cx="5659874" cy="3812968"/>
          </a:xfrm>
          <a:prstGeom prst="rect">
            <a:avLst/>
          </a:prstGeom>
        </p:spPr>
      </p:pic>
      <p:pic>
        <p:nvPicPr>
          <p:cNvPr id="9" name="Simfonicheskiy-orkestr-ach-7-Skripka-NPaganini-39Capricci-per-violio-solo39-op-1-N-17-DzhTartini-Sona-muzy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3529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1274</TotalTime>
  <Words>430</Words>
  <Application>Microsoft Office PowerPoint</Application>
  <PresentationFormat>Экран (4:3)</PresentationFormat>
  <Paragraphs>92</Paragraphs>
  <Slides>29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MS Mincho</vt:lpstr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Струнные смычковые инструменты</vt:lpstr>
      <vt:lpstr>Струнные смычковые</vt:lpstr>
      <vt:lpstr>Струнные смычковые</vt:lpstr>
      <vt:lpstr>Струнные смычковые</vt:lpstr>
      <vt:lpstr>Струнные смычковые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Кларнет</vt:lpstr>
      <vt:lpstr>фагот</vt:lpstr>
      <vt:lpstr>Презентация PowerPoint</vt:lpstr>
      <vt:lpstr>Медные духовые инструменты</vt:lpstr>
      <vt:lpstr>Презентация PowerPoint</vt:lpstr>
      <vt:lpstr>тромбон</vt:lpstr>
      <vt:lpstr>Презентация PowerPoint</vt:lpstr>
      <vt:lpstr>Презентация PowerPoint</vt:lpstr>
      <vt:lpstr>труба</vt:lpstr>
      <vt:lpstr>Презентация PowerPoint</vt:lpstr>
      <vt:lpstr>Презентация PowerPoint</vt:lpstr>
      <vt:lpstr>Презентация PowerPoint</vt:lpstr>
      <vt:lpstr>Ударные инструменты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Natalia</cp:lastModifiedBy>
  <cp:revision>116</cp:revision>
  <dcterms:created xsi:type="dcterms:W3CDTF">2010-04-08T17:10:33Z</dcterms:created>
  <dcterms:modified xsi:type="dcterms:W3CDTF">2013-10-13T14:48:18Z</dcterms:modified>
</cp:coreProperties>
</file>