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00070"/>
          </a:xfrm>
        </p:spPr>
        <p:txBody>
          <a:bodyPr/>
          <a:lstStyle/>
          <a:p>
            <a:pPr algn="ctr"/>
            <a:r>
              <a:rPr lang="ru-RU" dirty="0" smtClean="0"/>
              <a:t>Городская песня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386134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В 18-19вв. народная песня продолжала сохранять большое значение в повседневном быту и общественной жизни русских людей.</a:t>
            </a:r>
          </a:p>
          <a:p>
            <a:endParaRPr lang="ru-RU" dirty="0" smtClean="0"/>
          </a:p>
          <a:p>
            <a:r>
              <a:rPr lang="ru-RU" dirty="0" smtClean="0"/>
              <a:t>Начиная с 18 века русская песня развивалась в тесном соприкосновении с музыкой городского быта, с профессиональным творчеством. Формируется национальная музыкальная школа, куда входили Пашкевич, Матинский, Фомин, Кашин. Русская песня исполняется в быту этого времени в новой манере, не с подголосками, а в хоровом гармоническом изложении (на 3 голоса), и с аккордовым сопровождением.</a:t>
            </a:r>
          </a:p>
          <a:p>
            <a:endParaRPr lang="ru-RU" dirty="0"/>
          </a:p>
        </p:txBody>
      </p:sp>
      <p:pic>
        <p:nvPicPr>
          <p:cNvPr id="5" name="Содержимое 4" descr="zhestokie_romansy_prjanishnikov_illarion_mihajlovi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967247"/>
            <a:ext cx="3571900" cy="482716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71508"/>
          </a:xfrm>
        </p:spPr>
        <p:txBody>
          <a:bodyPr/>
          <a:lstStyle/>
          <a:p>
            <a:pPr algn="ctr"/>
            <a:r>
              <a:rPr lang="ru-RU" dirty="0" smtClean="0"/>
              <a:t>Кант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1928802"/>
            <a:ext cx="2743200" cy="4572000"/>
          </a:xfrm>
        </p:spPr>
        <p:txBody>
          <a:bodyPr/>
          <a:lstStyle/>
          <a:p>
            <a:r>
              <a:rPr lang="ru-RU" u="sng" dirty="0" smtClean="0"/>
              <a:t>Кант</a:t>
            </a:r>
            <a:r>
              <a:rPr lang="ru-RU" dirty="0" smtClean="0"/>
              <a:t> – ранний стиль городской песни. </a:t>
            </a:r>
          </a:p>
          <a:p>
            <a:r>
              <a:rPr lang="ru-RU" dirty="0" smtClean="0"/>
              <a:t>Большинство кантов трехголосно. </a:t>
            </a:r>
          </a:p>
          <a:p>
            <a:r>
              <a:rPr lang="ru-RU" dirty="0" smtClean="0"/>
              <a:t>Главный голос – верх или середина, линия баса имеет самостоятельную мелодическую линию, напоминая подголосок. </a:t>
            </a:r>
          </a:p>
          <a:p>
            <a:r>
              <a:rPr lang="ru-RU" dirty="0" smtClean="0"/>
              <a:t>По жанру канты разнообразны (лирические, торжественные, шуточные, сатирические). </a:t>
            </a:r>
          </a:p>
          <a:p>
            <a:endParaRPr lang="ru-RU" dirty="0" smtClean="0"/>
          </a:p>
          <a:p>
            <a:r>
              <a:rPr lang="ru-RU" dirty="0" smtClean="0"/>
              <a:t>В манере канта в народном быту нередко пелись и традиционно русские песни.</a:t>
            </a:r>
          </a:p>
          <a:p>
            <a:endParaRPr lang="ru-RU" dirty="0"/>
          </a:p>
        </p:txBody>
      </p:sp>
      <p:pic>
        <p:nvPicPr>
          <p:cNvPr id="5" name="Содержимое 4" descr="slide_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857232"/>
            <a:ext cx="3810026" cy="2857520"/>
          </a:xfrm>
        </p:spPr>
      </p:pic>
      <p:pic>
        <p:nvPicPr>
          <p:cNvPr id="1026" name="Picture 2" descr="D:\250GB\docs\Жемойтук Н\Слушание музыки\3 класс\Урок 14\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7628"/>
            <a:ext cx="5027577" cy="27098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785794"/>
            <a:ext cx="3214710" cy="771508"/>
          </a:xfrm>
        </p:spPr>
        <p:txBody>
          <a:bodyPr/>
          <a:lstStyle/>
          <a:p>
            <a:pPr algn="ctr"/>
            <a:r>
              <a:rPr lang="ru-RU" b="1" dirty="0" smtClean="0"/>
              <a:t>«Орле российский»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17182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Орле Российский, торжествуй со нами</a:t>
            </a:r>
            <a:br>
              <a:rPr lang="ru-RU" dirty="0" smtClean="0"/>
            </a:br>
            <a:r>
              <a:rPr lang="ru-RU" dirty="0" smtClean="0"/>
              <a:t>Яко днесь враг твой лежит под нами.</a:t>
            </a:r>
            <a:br>
              <a:rPr lang="ru-RU" dirty="0" smtClean="0"/>
            </a:br>
            <a:r>
              <a:rPr lang="ru-RU" dirty="0" smtClean="0"/>
              <a:t>Оставльше вои, бежит невесть камо</a:t>
            </a:r>
            <a:br>
              <a:rPr lang="ru-RU" dirty="0" smtClean="0"/>
            </a:br>
            <a:r>
              <a:rPr lang="ru-RU" dirty="0" smtClean="0"/>
              <a:t>Зряще по странам, семо и овамо.</a:t>
            </a:r>
            <a:br>
              <a:rPr lang="ru-RU" dirty="0" smtClean="0"/>
            </a:br>
            <a:r>
              <a:rPr lang="ru-RU" dirty="0" smtClean="0"/>
              <a:t>Бежит в дубровы, бежит в лесы темны,</a:t>
            </a:r>
            <a:br>
              <a:rPr lang="ru-RU" dirty="0" smtClean="0"/>
            </a:br>
            <a:r>
              <a:rPr lang="ru-RU" dirty="0" smtClean="0"/>
              <a:t>Просит дадут помощь звери темны.</a:t>
            </a:r>
            <a:br>
              <a:rPr lang="ru-RU" dirty="0" smtClean="0"/>
            </a:br>
            <a:r>
              <a:rPr lang="ru-RU" dirty="0" smtClean="0"/>
              <a:t>Выше же стрелят стрелы запаленны</a:t>
            </a:r>
            <a:br>
              <a:rPr lang="ru-RU" dirty="0" smtClean="0"/>
            </a:br>
            <a:r>
              <a:rPr lang="ru-RU" dirty="0" smtClean="0"/>
              <a:t>Да лев со волком будут пораженны.</a:t>
            </a:r>
            <a:br>
              <a:rPr lang="ru-RU" dirty="0" smtClean="0"/>
            </a:br>
            <a:r>
              <a:rPr lang="ru-RU" dirty="0" smtClean="0"/>
              <a:t>Волк же безумный, проклятый Мазепа</a:t>
            </a:r>
            <a:br>
              <a:rPr lang="ru-RU" dirty="0" smtClean="0"/>
            </a:br>
            <a:r>
              <a:rPr lang="ru-RU" dirty="0" smtClean="0"/>
              <a:t>Бежит от страха, ищущи вертепа.</a:t>
            </a:r>
            <a:br>
              <a:rPr lang="ru-RU" dirty="0" smtClean="0"/>
            </a:br>
            <a:r>
              <a:rPr lang="ru-RU" dirty="0" smtClean="0"/>
              <a:t>Бо несть вертеп злу, несть вертеп прокляту</a:t>
            </a:r>
            <a:br>
              <a:rPr lang="ru-RU" dirty="0" smtClean="0"/>
            </a:br>
            <a:r>
              <a:rPr lang="ru-RU" dirty="0" smtClean="0"/>
              <a:t>Несть здесь покрова диаволску брату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Виват, виват, виват, виват,</a:t>
            </a:r>
            <a:br>
              <a:rPr lang="ru-RU" dirty="0" smtClean="0"/>
            </a:br>
            <a:r>
              <a:rPr lang="ru-RU" dirty="0" smtClean="0"/>
              <a:t>Виват, российский ... главный.</a:t>
            </a:r>
            <a:br>
              <a:rPr lang="ru-RU" dirty="0" smtClean="0"/>
            </a:br>
            <a:r>
              <a:rPr lang="ru-RU" dirty="0" smtClean="0"/>
              <a:t>Царь Петр днесь виват, виват, победитель славный.</a:t>
            </a:r>
            <a:br>
              <a:rPr lang="ru-RU" dirty="0" smtClean="0"/>
            </a:br>
            <a:r>
              <a:rPr lang="ru-RU" dirty="0" smtClean="0"/>
              <a:t>Виват, виват, виват, виват,</a:t>
            </a:r>
            <a:br>
              <a:rPr lang="ru-RU" dirty="0" smtClean="0"/>
            </a:br>
            <a:r>
              <a:rPr lang="ru-RU" dirty="0" smtClean="0"/>
              <a:t>Виват, Россия, ...</a:t>
            </a:r>
            <a:br>
              <a:rPr lang="ru-RU" dirty="0" smtClean="0"/>
            </a:br>
            <a:r>
              <a:rPr lang="ru-RU" dirty="0" smtClean="0"/>
              <a:t>.., виват, виват, ...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f_195062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2500306"/>
            <a:ext cx="4614862" cy="240614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1214422"/>
            <a:ext cx="3171820" cy="5033978"/>
          </a:xfrm>
        </p:spPr>
        <p:txBody>
          <a:bodyPr/>
          <a:lstStyle/>
          <a:p>
            <a:r>
              <a:rPr lang="ru-RU" dirty="0" smtClean="0"/>
              <a:t>Наряду с ансамблево-хоровым трехголосием, в городском быту получает распространение сольное пение с сопровождением балалайки или гармоники. </a:t>
            </a:r>
          </a:p>
          <a:p>
            <a:r>
              <a:rPr lang="ru-RU" dirty="0" smtClean="0"/>
              <a:t>Важной особенностью песенного стиля является: подчиненность напева гармоническому мышлению. </a:t>
            </a:r>
          </a:p>
          <a:p>
            <a:r>
              <a:rPr lang="ru-RU" dirty="0" smtClean="0"/>
              <a:t>Преобладание восходящего мелодического движения. Частые размеры: 2/4, ¾, 4/4, 6/8. </a:t>
            </a:r>
          </a:p>
          <a:p>
            <a:r>
              <a:rPr lang="ru-RU" dirty="0" smtClean="0"/>
              <a:t>Новый ритм маршеобразный, вальсообразный. </a:t>
            </a:r>
          </a:p>
          <a:p>
            <a:r>
              <a:rPr lang="ru-RU" dirty="0" smtClean="0"/>
              <a:t>Со временем меняется интонационный строй и ладовый склад. </a:t>
            </a:r>
          </a:p>
          <a:p>
            <a:r>
              <a:rPr lang="ru-RU" dirty="0" smtClean="0"/>
              <a:t>Отдельные песенные фразы нередко строятся по звукам важнейших аккордов.</a:t>
            </a:r>
          </a:p>
          <a:p>
            <a:endParaRPr lang="ru-RU" dirty="0"/>
          </a:p>
        </p:txBody>
      </p:sp>
      <p:pic>
        <p:nvPicPr>
          <p:cNvPr id="5" name="Содержимое 4" descr="113699199_9310fbbae5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57298"/>
            <a:ext cx="3644348" cy="4572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2743200" cy="747732"/>
          </a:xfrm>
        </p:spPr>
        <p:txBody>
          <a:bodyPr/>
          <a:lstStyle/>
          <a:p>
            <a:pPr algn="ctr"/>
            <a:r>
              <a:rPr lang="ru-RU" b="1" dirty="0" smtClean="0"/>
              <a:t>«Пряха»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низенькой светелке</a:t>
            </a:r>
            <a:br>
              <a:rPr lang="ru-RU" dirty="0" smtClean="0"/>
            </a:br>
            <a:r>
              <a:rPr lang="ru-RU" dirty="0" smtClean="0"/>
              <a:t>Огонек горит,</a:t>
            </a:r>
            <a:br>
              <a:rPr lang="ru-RU" dirty="0" smtClean="0"/>
            </a:br>
            <a:r>
              <a:rPr lang="ru-RU" dirty="0" smtClean="0"/>
              <a:t>Молодая пряха</a:t>
            </a:r>
            <a:br>
              <a:rPr lang="ru-RU" dirty="0" smtClean="0"/>
            </a:br>
            <a:r>
              <a:rPr lang="ru-RU" dirty="0" smtClean="0"/>
              <a:t>Под окном сидит.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Молода. Красива,</a:t>
            </a:r>
            <a:br>
              <a:rPr lang="ru-RU" dirty="0" smtClean="0"/>
            </a:br>
            <a:r>
              <a:rPr lang="ru-RU" dirty="0" smtClean="0"/>
              <a:t>Карие глаза,</a:t>
            </a:r>
            <a:br>
              <a:rPr lang="ru-RU" dirty="0" smtClean="0"/>
            </a:br>
            <a:r>
              <a:rPr lang="ru-RU" dirty="0" smtClean="0"/>
              <a:t>По плечам развита</a:t>
            </a:r>
            <a:br>
              <a:rPr lang="ru-RU" dirty="0" smtClean="0"/>
            </a:br>
            <a:r>
              <a:rPr lang="ru-RU" dirty="0" smtClean="0"/>
              <a:t>Русая коса.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Русая головка,</a:t>
            </a:r>
            <a:br>
              <a:rPr lang="ru-RU" dirty="0" smtClean="0"/>
            </a:br>
            <a:r>
              <a:rPr lang="ru-RU" dirty="0" smtClean="0"/>
              <a:t>Думы без конца…</a:t>
            </a:r>
            <a:br>
              <a:rPr lang="ru-RU" dirty="0" smtClean="0"/>
            </a:br>
            <a:r>
              <a:rPr lang="ru-RU" dirty="0" smtClean="0"/>
              <a:t>Ты о чем мечтаешь,</a:t>
            </a:r>
            <a:br>
              <a:rPr lang="ru-RU" dirty="0" smtClean="0"/>
            </a:br>
            <a:r>
              <a:rPr lang="ru-RU" dirty="0" smtClean="0"/>
              <a:t>Девица-краса?..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низенькой светелке</a:t>
            </a:r>
            <a:br>
              <a:rPr lang="ru-RU" dirty="0" smtClean="0"/>
            </a:br>
            <a:r>
              <a:rPr lang="ru-RU" dirty="0" smtClean="0"/>
              <a:t>Огонек горит,</a:t>
            </a:r>
            <a:br>
              <a:rPr lang="ru-RU" dirty="0" smtClean="0"/>
            </a:br>
            <a:r>
              <a:rPr lang="ru-RU" dirty="0" smtClean="0"/>
              <a:t>Молодая пряха</a:t>
            </a:r>
            <a:br>
              <a:rPr lang="ru-RU" dirty="0" smtClean="0"/>
            </a:br>
            <a:r>
              <a:rPr lang="ru-RU" dirty="0" smtClean="0"/>
              <a:t>Под окном сидит.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_15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83112" y="1881187"/>
            <a:ext cx="3095625" cy="41624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Жанры городской песни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Городские песни по характеру поэтических образов весьма разнообразны. Распространение имели виды бытовой лирики – песенные романсы и лирико-повествовательные песни, баллады, и с другой стороны – скорые, плясовые, патриотические, походные, застольные и студенческие.</a:t>
            </a:r>
          </a:p>
          <a:p>
            <a:endParaRPr lang="ru-RU" dirty="0" smtClean="0"/>
          </a:p>
          <a:p>
            <a:r>
              <a:rPr lang="ru-RU" dirty="0" smtClean="0"/>
              <a:t>Широчайшее распространение получает новый вид лирической сольной песни – </a:t>
            </a:r>
            <a:r>
              <a:rPr lang="ru-RU" b="1" dirty="0" smtClean="0"/>
              <a:t>романс.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Продолжает развиваться жанр солдатской песни, большой популярностью пользуется жанр застольной и заздравной песни, также студенческие, походные.</a:t>
            </a:r>
          </a:p>
          <a:p>
            <a:endParaRPr lang="ru-RU" dirty="0"/>
          </a:p>
        </p:txBody>
      </p:sp>
      <p:pic>
        <p:nvPicPr>
          <p:cNvPr id="5" name="Содержимое 4" descr="28189f2377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29146" y="1676400"/>
            <a:ext cx="5003557" cy="4572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714488"/>
            <a:ext cx="3600448" cy="461980"/>
          </a:xfrm>
        </p:spPr>
        <p:txBody>
          <a:bodyPr/>
          <a:lstStyle/>
          <a:p>
            <a:r>
              <a:rPr lang="ru-RU" b="1" dirty="0" smtClean="0"/>
              <a:t>«Степь да степь кругом»</a:t>
            </a:r>
            <a:endParaRPr lang="ru-RU" b="1" dirty="0"/>
          </a:p>
        </p:txBody>
      </p:sp>
      <p:pic>
        <p:nvPicPr>
          <p:cNvPr id="1026" name="Picture 2" descr="C:\Users\юзер\Desktop\noty-dlya-narodnyh-pese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3682334" cy="5210850"/>
          </a:xfrm>
          <a:prstGeom prst="rect">
            <a:avLst/>
          </a:prstGeom>
          <a:noFill/>
        </p:spPr>
      </p:pic>
      <p:pic>
        <p:nvPicPr>
          <p:cNvPr id="9" name="Содержимое 8" descr="sverchkov__1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4332164" cy="304319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304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Городская песня</vt:lpstr>
      <vt:lpstr>Кант</vt:lpstr>
      <vt:lpstr>«Орле российский»</vt:lpstr>
      <vt:lpstr>Слайд 4</vt:lpstr>
      <vt:lpstr>«Пряха»</vt:lpstr>
      <vt:lpstr>Жанры городской песни</vt:lpstr>
      <vt:lpstr>«Степь да степь кругом»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песня</dc:title>
  <dc:creator>юзер</dc:creator>
  <cp:lastModifiedBy>юзер</cp:lastModifiedBy>
  <cp:revision>7</cp:revision>
  <dcterms:created xsi:type="dcterms:W3CDTF">2017-01-08T16:13:16Z</dcterms:created>
  <dcterms:modified xsi:type="dcterms:W3CDTF">2017-01-09T11:32:14Z</dcterms:modified>
</cp:coreProperties>
</file>