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56" r:id="rId4"/>
    <p:sldId id="261" r:id="rId5"/>
    <p:sldId id="258" r:id="rId6"/>
    <p:sldId id="257"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28.11.2016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Николай Андреевич </a:t>
            </a:r>
            <a:br>
              <a:rPr lang="ru-RU" dirty="0" smtClean="0"/>
            </a:br>
            <a:r>
              <a:rPr lang="ru-RU" dirty="0" smtClean="0"/>
              <a:t>Римский-Корсаков</a:t>
            </a:r>
            <a:endParaRPr lang="ru-RU" dirty="0"/>
          </a:p>
        </p:txBody>
      </p:sp>
      <p:pic>
        <p:nvPicPr>
          <p:cNvPr id="4" name="Содержимое 3" descr="rimsky1.jpg"/>
          <p:cNvPicPr>
            <a:picLocks noGrp="1" noChangeAspect="1"/>
          </p:cNvPicPr>
          <p:nvPr>
            <p:ph idx="1"/>
          </p:nvPr>
        </p:nvPicPr>
        <p:blipFill>
          <a:blip r:embed="rId2" cstate="print"/>
          <a:stretch>
            <a:fillRect/>
          </a:stretch>
        </p:blipFill>
        <p:spPr>
          <a:xfrm>
            <a:off x="3143240" y="785794"/>
            <a:ext cx="3019444" cy="3774305"/>
          </a:xfrm>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mult-secha-pri-kerjence.jpg"/>
          <p:cNvPicPr>
            <a:picLocks noGrp="1" noChangeAspect="1"/>
          </p:cNvPicPr>
          <p:nvPr>
            <p:ph idx="1"/>
          </p:nvPr>
        </p:nvPicPr>
        <p:blipFill>
          <a:blip r:embed="rId2" cstate="print"/>
          <a:stretch>
            <a:fillRect/>
          </a:stretch>
        </p:blipFill>
        <p:spPr>
          <a:xfrm>
            <a:off x="928662" y="714356"/>
            <a:ext cx="6858048" cy="514353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500034" y="642918"/>
            <a:ext cx="3071834" cy="3143272"/>
          </a:xfrm>
        </p:spPr>
        <p:txBody>
          <a:bodyPr>
            <a:normAutofit fontScale="70000" lnSpcReduction="20000"/>
          </a:bodyPr>
          <a:lstStyle/>
          <a:p>
            <a:r>
              <a:rPr lang="ru-RU" sz="1900" dirty="0" smtClean="0"/>
              <a:t>Представьте себе, что вы находитесь на представлении оперы Н. Римского-Корсакова "Сказание о невидимом граде Китеже и деве Февронии". Идет первая картина третьего акта. </a:t>
            </a:r>
          </a:p>
          <a:p>
            <a:r>
              <a:rPr lang="ru-RU" sz="1900" dirty="0" smtClean="0"/>
              <a:t>На сцене - площадь в Великом Китеже. Собравшийся на ней народ узнает страшную весть: </a:t>
            </a:r>
          </a:p>
          <a:p>
            <a:r>
              <a:rPr lang="ru-RU" sz="1900" dirty="0" smtClean="0"/>
              <a:t>на город надвигается татарская рать. Княжич Всеволод собирает дружину, чтобы выступить навстречу врагу. Опускается занавес.</a:t>
            </a:r>
          </a:p>
          <a:p>
            <a:endParaRPr lang="ru-RU" dirty="0"/>
          </a:p>
        </p:txBody>
      </p:sp>
      <p:pic>
        <p:nvPicPr>
          <p:cNvPr id="9" name="Содержимое 8" descr="secha-pri-kerzhentse-large-1.jpg"/>
          <p:cNvPicPr>
            <a:picLocks noGrp="1" noChangeAspect="1"/>
          </p:cNvPicPr>
          <p:nvPr>
            <p:ph sz="half" idx="1"/>
          </p:nvPr>
        </p:nvPicPr>
        <p:blipFill>
          <a:blip r:embed="rId2" cstate="print"/>
          <a:stretch>
            <a:fillRect/>
          </a:stretch>
        </p:blipFill>
        <p:spPr>
          <a:xfrm>
            <a:off x="3714744" y="1071546"/>
            <a:ext cx="5111750" cy="2091170"/>
          </a:xfrm>
        </p:spPr>
      </p:pic>
      <p:sp>
        <p:nvSpPr>
          <p:cNvPr id="7" name="Прямоугольник 6"/>
          <p:cNvSpPr/>
          <p:nvPr/>
        </p:nvSpPr>
        <p:spPr>
          <a:xfrm>
            <a:off x="1285852" y="3571876"/>
            <a:ext cx="7072362" cy="2308324"/>
          </a:xfrm>
          <a:prstGeom prst="rect">
            <a:avLst/>
          </a:prstGeom>
        </p:spPr>
        <p:txBody>
          <a:bodyPr wrap="square">
            <a:spAutoFit/>
          </a:bodyPr>
          <a:lstStyle/>
          <a:p>
            <a:r>
              <a:rPr lang="ru-RU" dirty="0" smtClean="0"/>
              <a:t>Однако оркестр не умолкает. Он рассказывает, что произошло дальше. Настороженны и в то же время зловещи его звучания. Тихо, незаметно, словно издалека, возникает ритм бешеной скачки. Это мчатся татары, сметая все на пути. Все ближе они, все громче звучит дикая, зловещая тема... Но послышалась простая и раздольная мелодия - песня русской дружины. Вот уже все сплелось, смешалось в музыке: слышны сразу и неизменный ритм скачки, и русская песня, и татарская, старающаяся заглушить, "убить" ее...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2"/>
          </p:nvPr>
        </p:nvSpPr>
        <p:spPr>
          <a:xfrm>
            <a:off x="642910" y="1785926"/>
            <a:ext cx="3008313" cy="3339376"/>
          </a:xfrm>
          <a:prstGeom prst="rect">
            <a:avLst/>
          </a:prstGeom>
        </p:spPr>
        <p:txBody>
          <a:bodyPr wrap="square">
            <a:spAutoFit/>
          </a:bodyPr>
          <a:lstStyle/>
          <a:p>
            <a:r>
              <a:rPr lang="ru-RU" sz="1600" dirty="0" smtClean="0"/>
              <a:t>И слушатели понимают: это русская дружина столкнулась с татарским войском, закипела смертельная схватка. Отчаянно бились русские, но татар было неисчислимо больше. Все дружинники остались на поле боя, все пали смертью храбрых, предпочтя гибель рабству</a:t>
            </a:r>
            <a:r>
              <a:rPr lang="ru-RU" dirty="0" smtClean="0"/>
              <a:t>.</a:t>
            </a:r>
            <a:endParaRPr lang="ru-RU" dirty="0"/>
          </a:p>
        </p:txBody>
      </p:sp>
      <p:pic>
        <p:nvPicPr>
          <p:cNvPr id="6" name="Содержимое 4" descr="msr18.jpg"/>
          <p:cNvPicPr>
            <a:picLocks noGrp="1" noChangeAspect="1"/>
          </p:cNvPicPr>
          <p:nvPr>
            <p:ph sz="half" idx="1"/>
          </p:nvPr>
        </p:nvPicPr>
        <p:blipFill>
          <a:blip r:embed="rId2" cstate="print"/>
          <a:stretch>
            <a:fillRect/>
          </a:stretch>
        </p:blipFill>
        <p:spPr>
          <a:xfrm>
            <a:off x="3929058" y="500042"/>
            <a:ext cx="4786316" cy="355251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3"/>
          <p:cNvSpPr>
            <a:spLocks noGrp="1"/>
          </p:cNvSpPr>
          <p:nvPr>
            <p:ph type="body" idx="2"/>
          </p:nvPr>
        </p:nvSpPr>
        <p:spPr>
          <a:xfrm>
            <a:off x="2428860" y="4071942"/>
            <a:ext cx="4357718" cy="1708148"/>
          </a:xfrm>
        </p:spPr>
        <p:txBody>
          <a:bodyPr>
            <a:normAutofit/>
          </a:bodyPr>
          <a:lstStyle/>
          <a:p>
            <a:r>
              <a:rPr lang="ru-RU" sz="1600" dirty="0" smtClean="0"/>
              <a:t>Не звучит больше раздольная песня, исчезает, распыляется четкий ритм, лишь отдельные, словно "усталые" обрывки татарской темы-"победительницы" сменяют один другого...</a:t>
            </a:r>
            <a:endParaRPr lang="ru-RU" sz="1600" dirty="0"/>
          </a:p>
        </p:txBody>
      </p:sp>
      <p:pic>
        <p:nvPicPr>
          <p:cNvPr id="5" name="Содержимое 4" descr="secha-pri-kerzhentse-large-2.jpg"/>
          <p:cNvPicPr>
            <a:picLocks noGrp="1" noChangeAspect="1"/>
          </p:cNvPicPr>
          <p:nvPr>
            <p:ph sz="half" idx="1"/>
          </p:nvPr>
        </p:nvPicPr>
        <p:blipFill>
          <a:blip r:embed="rId2" cstate="print"/>
          <a:stretch>
            <a:fillRect/>
          </a:stretch>
        </p:blipFill>
        <p:spPr>
          <a:xfrm>
            <a:off x="2071670" y="1071546"/>
            <a:ext cx="5111750" cy="209117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maxresdefault.jpg"/>
          <p:cNvPicPr>
            <a:picLocks noGrp="1" noChangeAspect="1"/>
          </p:cNvPicPr>
          <p:nvPr>
            <p:ph sz="half" idx="1"/>
          </p:nvPr>
        </p:nvPicPr>
        <p:blipFill>
          <a:blip r:embed="rId2" cstate="print"/>
          <a:stretch>
            <a:fillRect/>
          </a:stretch>
        </p:blipFill>
        <p:spPr>
          <a:xfrm>
            <a:off x="3786182" y="1928802"/>
            <a:ext cx="4625975" cy="2602111"/>
          </a:xfrm>
        </p:spPr>
      </p:pic>
      <p:sp>
        <p:nvSpPr>
          <p:cNvPr id="5" name="Текст 3"/>
          <p:cNvSpPr txBox="1">
            <a:spLocks/>
          </p:cNvSpPr>
          <p:nvPr/>
        </p:nvSpPr>
        <p:spPr>
          <a:xfrm>
            <a:off x="500034" y="1285860"/>
            <a:ext cx="3008313" cy="469106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600" b="0" i="0" u="none" strike="noStrike" kern="1200" cap="none" spc="0" normalizeH="0" baseline="0" noProof="0" dirty="0" smtClean="0">
                <a:ln>
                  <a:noFill/>
                </a:ln>
                <a:solidFill>
                  <a:schemeClr val="tx1"/>
                </a:solidFill>
                <a:effectLst/>
                <a:uLnTx/>
                <a:uFillTx/>
                <a:latin typeface="+mn-lt"/>
                <a:ea typeface="+mn-ea"/>
                <a:cs typeface="+mn-cs"/>
              </a:rPr>
              <a:t>Симфонический антракт «Сеча при Керженце» — выдающийся образец русской программной музыки. С потрясаюшим реализмом, зримой наглядностью здесь обрисована схватка татар с русскими. Достигнув предельного драматизма, сеча обрывается; слышны лишь отголоски удаляющейся дикой скачки, которой противостояла ныне сломленная прекрасная мелодия песни китежской дружины.</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4714876" y="785794"/>
            <a:ext cx="3795771" cy="4868120"/>
          </a:xfrm>
        </p:spPr>
        <p:txBody>
          <a:bodyPr>
            <a:normAutofit fontScale="92500" lnSpcReduction="10000"/>
          </a:bodyPr>
          <a:lstStyle/>
          <a:p>
            <a:r>
              <a:rPr lang="ru-RU" dirty="0" smtClean="0"/>
              <a:t>В сборнике Н. А. Римского — Корсакова «100 русских народных песен» есть множество образцов из Орловской губернии. Часть из них композитор записал от своей матери С. В. Римской — Корсаковой, уроженки Орловской губернии. Песню «Как за речкою да за Дарьею» (№ 8) он использовал в качестве темы, характеризующей татар в симфонической картине «Сеча при Керженце». </a:t>
            </a:r>
            <a:endParaRPr lang="ru-RU" dirty="0" smtClean="0"/>
          </a:p>
          <a:p>
            <a:r>
              <a:rPr lang="ru-RU" dirty="0" smtClean="0"/>
              <a:t>Орловская </a:t>
            </a:r>
            <a:r>
              <a:rPr lang="ru-RU" dirty="0" smtClean="0"/>
              <a:t>земля некогда была пограничьем с Великой Степью, и песни о татарских набегах широко бытовали здесь. </a:t>
            </a:r>
            <a:r>
              <a:rPr lang="ru-RU" dirty="0" smtClean="0"/>
              <a:t>В</a:t>
            </a:r>
            <a:r>
              <a:rPr lang="ru-RU" dirty="0" smtClean="0"/>
              <a:t> симфонической картине Римского — Корсакова она трансформируется в совсем иной интонационно — художественный образ, являясь музыкальной характеристикой </a:t>
            </a:r>
            <a:r>
              <a:rPr lang="ru-RU" dirty="0" smtClean="0"/>
              <a:t>татар.</a:t>
            </a:r>
          </a:p>
          <a:p>
            <a:r>
              <a:rPr lang="ru-RU" dirty="0" smtClean="0"/>
              <a:t> Действенная </a:t>
            </a:r>
            <a:r>
              <a:rPr lang="ru-RU" dirty="0" smtClean="0"/>
              <a:t>и художественно — выразительная сила музыки заставляет </a:t>
            </a:r>
            <a:r>
              <a:rPr lang="ru-RU" dirty="0" smtClean="0"/>
              <a:t>острее </a:t>
            </a:r>
            <a:r>
              <a:rPr lang="ru-RU" dirty="0" smtClean="0"/>
              <a:t>пережить трагические страницы истории Отечества, хотя сама битва при Керженце имеет легендарный характер.</a:t>
            </a:r>
            <a:endParaRPr lang="ru-RU" dirty="0"/>
          </a:p>
        </p:txBody>
      </p:sp>
      <p:pic>
        <p:nvPicPr>
          <p:cNvPr id="5" name="Содержимое 4" descr="95869_medium.jpg"/>
          <p:cNvPicPr>
            <a:picLocks noGrp="1" noChangeAspect="1"/>
          </p:cNvPicPr>
          <p:nvPr>
            <p:ph sz="half" idx="1"/>
          </p:nvPr>
        </p:nvPicPr>
        <p:blipFill>
          <a:blip r:embed="rId2" cstate="print"/>
          <a:stretch>
            <a:fillRect/>
          </a:stretch>
        </p:blipFill>
        <p:spPr>
          <a:xfrm>
            <a:off x="785786" y="1785926"/>
            <a:ext cx="3667125" cy="2291953"/>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TotalTime>
  <Words>285</Words>
  <Application>Microsoft Office PowerPoint</Application>
  <PresentationFormat>Экран (4:3)</PresentationFormat>
  <Paragraphs>11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Аспект</vt:lpstr>
      <vt:lpstr>Николай Андреевич  Римский-Корсаков</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юзер</dc:creator>
  <cp:lastModifiedBy>юзер</cp:lastModifiedBy>
  <cp:revision>4</cp:revision>
  <dcterms:created xsi:type="dcterms:W3CDTF">2016-11-28T19:16:32Z</dcterms:created>
  <dcterms:modified xsi:type="dcterms:W3CDTF">2016-11-28T19:51:59Z</dcterms:modified>
</cp:coreProperties>
</file>