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3" r:id="rId3"/>
    <p:sldId id="264" r:id="rId4"/>
    <p:sldId id="265" r:id="rId5"/>
    <p:sldId id="257" r:id="rId6"/>
    <p:sldId id="268" r:id="rId7"/>
    <p:sldId id="258" r:id="rId8"/>
    <p:sldId id="269" r:id="rId9"/>
    <p:sldId id="259" r:id="rId10"/>
    <p:sldId id="270" r:id="rId11"/>
    <p:sldId id="260" r:id="rId12"/>
    <p:sldId id="261" r:id="rId13"/>
    <p:sldId id="262" r:id="rId14"/>
    <p:sldId id="266" r:id="rId15"/>
    <p:sldId id="267"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14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05.12.2016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05.12.2016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05.12.2016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05.12.2016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05.12.2016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05.12.2016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05.12.2016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05.12.2016</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edge/>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Русские протяжные песни</a:t>
            </a:r>
            <a:endParaRPr lang="ru-RU" dirty="0"/>
          </a:p>
        </p:txBody>
      </p:sp>
      <p:pic>
        <p:nvPicPr>
          <p:cNvPr id="4" name="Содержимое 3" descr="2-6.05-2.jpg"/>
          <p:cNvPicPr>
            <a:picLocks noGrp="1" noChangeAspect="1"/>
          </p:cNvPicPr>
          <p:nvPr>
            <p:ph idx="1"/>
          </p:nvPr>
        </p:nvPicPr>
        <p:blipFill>
          <a:blip r:embed="rId2" cstate="print"/>
          <a:stretch>
            <a:fillRect/>
          </a:stretch>
        </p:blipFill>
        <p:spPr>
          <a:xfrm>
            <a:off x="1714500" y="2106612"/>
            <a:ext cx="5715000" cy="3695700"/>
          </a:xfrm>
        </p:spPr>
      </p:pic>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714348" y="357166"/>
            <a:ext cx="4572000" cy="1200329"/>
          </a:xfrm>
          <a:prstGeom prst="rect">
            <a:avLst/>
          </a:prstGeom>
        </p:spPr>
        <p:txBody>
          <a:bodyPr>
            <a:spAutoFit/>
          </a:bodyPr>
          <a:lstStyle/>
          <a:p>
            <a:r>
              <a:rPr lang="ru-RU" dirty="0" smtClean="0"/>
              <a:t>Лучина, моя лучинушка берёзовая,</a:t>
            </a:r>
            <a:br>
              <a:rPr lang="ru-RU" dirty="0" smtClean="0"/>
            </a:br>
            <a:r>
              <a:rPr lang="ru-RU" dirty="0" smtClean="0"/>
              <a:t/>
            </a:r>
            <a:br>
              <a:rPr lang="ru-RU" dirty="0" smtClean="0"/>
            </a:br>
            <a:r>
              <a:rPr lang="ru-RU" dirty="0" smtClean="0"/>
              <a:t>Что же ты, моя лучинушка, неясно горишь?</a:t>
            </a:r>
            <a:br>
              <a:rPr lang="ru-RU" dirty="0" smtClean="0"/>
            </a:br>
            <a:endParaRPr lang="ru-RU" dirty="0"/>
          </a:p>
        </p:txBody>
      </p:sp>
      <p:sp>
        <p:nvSpPr>
          <p:cNvPr id="9" name="Прямоугольник 8"/>
          <p:cNvSpPr/>
          <p:nvPr/>
        </p:nvSpPr>
        <p:spPr>
          <a:xfrm>
            <a:off x="2714612" y="1643050"/>
            <a:ext cx="4572000" cy="1200329"/>
          </a:xfrm>
          <a:prstGeom prst="rect">
            <a:avLst/>
          </a:prstGeom>
        </p:spPr>
        <p:txBody>
          <a:bodyPr>
            <a:spAutoFit/>
          </a:bodyPr>
          <a:lstStyle/>
          <a:p>
            <a:r>
              <a:rPr lang="ru-RU" dirty="0" smtClean="0"/>
              <a:t>Что же ты, моя лучинушка, неясно горишь,</a:t>
            </a:r>
            <a:br>
              <a:rPr lang="ru-RU" dirty="0" smtClean="0"/>
            </a:br>
            <a:r>
              <a:rPr lang="ru-RU" dirty="0" smtClean="0"/>
              <a:t/>
            </a:r>
            <a:br>
              <a:rPr lang="ru-RU" dirty="0" smtClean="0"/>
            </a:br>
            <a:r>
              <a:rPr lang="ru-RU" dirty="0" smtClean="0"/>
              <a:t>Али ты, моя лучинушка, в печи не была?</a:t>
            </a:r>
            <a:br>
              <a:rPr lang="ru-RU" dirty="0" smtClean="0"/>
            </a:br>
            <a:endParaRPr lang="ru-RU" dirty="0"/>
          </a:p>
        </p:txBody>
      </p:sp>
      <p:sp>
        <p:nvSpPr>
          <p:cNvPr id="10" name="Прямоугольник 9"/>
          <p:cNvSpPr/>
          <p:nvPr/>
        </p:nvSpPr>
        <p:spPr>
          <a:xfrm>
            <a:off x="785786" y="3286124"/>
            <a:ext cx="4572000" cy="923330"/>
          </a:xfrm>
          <a:prstGeom prst="rect">
            <a:avLst/>
          </a:prstGeom>
        </p:spPr>
        <p:txBody>
          <a:bodyPr>
            <a:spAutoFit/>
          </a:bodyPr>
          <a:lstStyle/>
          <a:p>
            <a:r>
              <a:rPr lang="ru-RU" dirty="0" smtClean="0"/>
              <a:t>Али ты, моя лучинушка, в печи не была,</a:t>
            </a:r>
            <a:br>
              <a:rPr lang="ru-RU" dirty="0" smtClean="0"/>
            </a:br>
            <a:r>
              <a:rPr lang="ru-RU" dirty="0" smtClean="0"/>
              <a:t/>
            </a:r>
            <a:br>
              <a:rPr lang="ru-RU" dirty="0" smtClean="0"/>
            </a:br>
            <a:r>
              <a:rPr lang="ru-RU" dirty="0" smtClean="0"/>
              <a:t>Али ты, моя берёзовая, не в лесу жила?</a:t>
            </a:r>
            <a:endParaRPr lang="ru-RU" dirty="0"/>
          </a:p>
        </p:txBody>
      </p:sp>
      <p:sp>
        <p:nvSpPr>
          <p:cNvPr id="11" name="Прямоугольник 10"/>
          <p:cNvSpPr/>
          <p:nvPr/>
        </p:nvSpPr>
        <p:spPr>
          <a:xfrm>
            <a:off x="2786050" y="4857760"/>
            <a:ext cx="4572000" cy="923330"/>
          </a:xfrm>
          <a:prstGeom prst="rect">
            <a:avLst/>
          </a:prstGeom>
        </p:spPr>
        <p:txBody>
          <a:bodyPr>
            <a:spAutoFit/>
          </a:bodyPr>
          <a:lstStyle/>
          <a:p>
            <a:r>
              <a:rPr lang="ru-RU" dirty="0" smtClean="0"/>
              <a:t>Лучина, моя лучинушка берёзовая,</a:t>
            </a:r>
            <a:br>
              <a:rPr lang="ru-RU" dirty="0" smtClean="0"/>
            </a:br>
            <a:r>
              <a:rPr lang="ru-RU" dirty="0" smtClean="0"/>
              <a:t/>
            </a:r>
            <a:br>
              <a:rPr lang="ru-RU" dirty="0" smtClean="0"/>
            </a:br>
            <a:r>
              <a:rPr lang="ru-RU" dirty="0" smtClean="0"/>
              <a:t>Что же ты, моя лучинушка, неясно горишь?</a:t>
            </a:r>
            <a:endParaRPr lang="ru-RU" dirty="0"/>
          </a:p>
        </p:txBody>
      </p:sp>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u="sng" dirty="0" smtClean="0"/>
              <a:t>«УЖ, ТЫ, ПОЛЕ МОЕ"</a:t>
            </a:r>
            <a:endParaRPr lang="ru-RU" dirty="0"/>
          </a:p>
        </p:txBody>
      </p:sp>
      <p:sp>
        <p:nvSpPr>
          <p:cNvPr id="4" name="Текст 3"/>
          <p:cNvSpPr>
            <a:spLocks noGrp="1"/>
          </p:cNvSpPr>
          <p:nvPr>
            <p:ph type="body" idx="2"/>
          </p:nvPr>
        </p:nvSpPr>
        <p:spPr/>
        <p:txBody>
          <a:bodyPr>
            <a:normAutofit fontScale="92500" lnSpcReduction="10000"/>
          </a:bodyPr>
          <a:lstStyle/>
          <a:p>
            <a:r>
              <a:rPr lang="ru-RU" dirty="0" smtClean="0"/>
              <a:t>Песня, существующая в большом числе вариантов, бытующая в основном в солдатской и казачьей </a:t>
            </a:r>
            <a:r>
              <a:rPr lang="ru-RU" dirty="0" smtClean="0"/>
              <a:t>среде</a:t>
            </a:r>
          </a:p>
          <a:p>
            <a:r>
              <a:rPr lang="ru-RU" dirty="0" smtClean="0"/>
              <a:t> </a:t>
            </a:r>
            <a:r>
              <a:rPr lang="ru-RU" dirty="0" smtClean="0"/>
              <a:t>В </a:t>
            </a:r>
            <a:r>
              <a:rPr lang="ru-RU" dirty="0" smtClean="0"/>
              <a:t>основе песни </a:t>
            </a:r>
            <a:r>
              <a:rPr lang="ru-RU" dirty="0" smtClean="0"/>
              <a:t>- характерный сюжет о гибели воина с ярко выраженной лирико-патриотической темой: молодец, умирающий на чужбине, обращается мыслью к родине. Данная песня с ее глубоко выразительной задушевной мелодией отличается органической связью напева с ритмикой стиха, четкостью пропорции распределения долгах и коротких слогов, ясностью, рельефностью мелодического рисунка, большей простотой структуры. В основе типичный для народных песен параллельно-переменный лад. Использована Н.А. Римским-Корсаковым в опере "Псковитянка", в дуэте Ольги и Михаила Тучи, обработана П.И. Чайковским для фортепиано в 4 руки.</a:t>
            </a:r>
            <a:endParaRPr lang="ru-RU" dirty="0"/>
          </a:p>
        </p:txBody>
      </p:sp>
      <p:pic>
        <p:nvPicPr>
          <p:cNvPr id="5" name="Содержимое 4" descr="Im_0004.JPG"/>
          <p:cNvPicPr>
            <a:picLocks noGrp="1" noChangeAspect="1"/>
          </p:cNvPicPr>
          <p:nvPr>
            <p:ph sz="half" idx="1"/>
          </p:nvPr>
        </p:nvPicPr>
        <p:blipFill>
          <a:blip r:embed="rId2" cstate="print"/>
          <a:stretch>
            <a:fillRect/>
          </a:stretch>
        </p:blipFill>
        <p:spPr>
          <a:xfrm>
            <a:off x="3575050" y="1282700"/>
            <a:ext cx="5111750" cy="3833813"/>
          </a:xfrm>
        </p:spPr>
      </p:pic>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52" y="500042"/>
            <a:ext cx="6900882" cy="655620"/>
          </a:xfrm>
        </p:spPr>
        <p:txBody>
          <a:bodyPr/>
          <a:lstStyle/>
          <a:p>
            <a:pPr algn="ctr"/>
            <a:r>
              <a:rPr lang="ru-RU" u="sng" dirty="0" smtClean="0"/>
              <a:t>"ОЙ, ДА ТЫ, КАЛИНУШКА"</a:t>
            </a:r>
            <a:endParaRPr lang="ru-RU" dirty="0"/>
          </a:p>
        </p:txBody>
      </p:sp>
      <p:sp>
        <p:nvSpPr>
          <p:cNvPr id="4" name="Текст 3"/>
          <p:cNvSpPr>
            <a:spLocks noGrp="1"/>
          </p:cNvSpPr>
          <p:nvPr>
            <p:ph type="body" idx="2"/>
          </p:nvPr>
        </p:nvSpPr>
        <p:spPr/>
        <p:txBody>
          <a:bodyPr>
            <a:normAutofit/>
          </a:bodyPr>
          <a:lstStyle/>
          <a:p>
            <a:r>
              <a:rPr lang="ru-RU" sz="1600" dirty="0" smtClean="0"/>
              <a:t>Одна из распространенных крестьянских рекрутских песен о разлуке с близкими, приобретшая огромную популярность в солдатской среде </a:t>
            </a:r>
            <a:r>
              <a:rPr lang="ru-RU" sz="1600" dirty="0" smtClean="0"/>
              <a:t>.</a:t>
            </a:r>
          </a:p>
          <a:p>
            <a:endParaRPr lang="ru-RU" sz="1600" dirty="0" smtClean="0"/>
          </a:p>
          <a:p>
            <a:endParaRPr lang="ru-RU" sz="1600" dirty="0" smtClean="0"/>
          </a:p>
          <a:p>
            <a:r>
              <a:rPr lang="ru-RU" sz="1600" dirty="0" smtClean="0"/>
              <a:t> </a:t>
            </a:r>
            <a:r>
              <a:rPr lang="ru-RU" sz="1600" dirty="0" smtClean="0"/>
              <a:t>В</a:t>
            </a:r>
            <a:r>
              <a:rPr lang="ru-RU" sz="1600" dirty="0" smtClean="0"/>
              <a:t> </a:t>
            </a:r>
            <a:r>
              <a:rPr lang="ru-RU" sz="1600" dirty="0" smtClean="0"/>
              <a:t>этой песне ясно </a:t>
            </a:r>
            <a:r>
              <a:rPr lang="ru-RU" sz="1600" dirty="0" smtClean="0"/>
              <a:t>обнаруживается </a:t>
            </a:r>
            <a:r>
              <a:rPr lang="ru-RU" sz="1600" dirty="0" smtClean="0"/>
              <a:t>"</a:t>
            </a:r>
            <a:r>
              <a:rPr lang="ru-RU" sz="1600" dirty="0" smtClean="0"/>
              <a:t>двухголосная основа": </a:t>
            </a:r>
            <a:r>
              <a:rPr lang="ru-RU" sz="1600" dirty="0" smtClean="0"/>
              <a:t>два самостоятельных голоса представляют две одинаково значительные мелодии. И трудно выделить, какой голос из двух важнее (чаще всего это - тот, которым начинается запев песни).</a:t>
            </a:r>
            <a:endParaRPr lang="ru-RU" sz="1600" dirty="0"/>
          </a:p>
        </p:txBody>
      </p:sp>
      <p:pic>
        <p:nvPicPr>
          <p:cNvPr id="5" name="Содержимое 4" descr="kalinushka.gif"/>
          <p:cNvPicPr>
            <a:picLocks noGrp="1" noChangeAspect="1"/>
          </p:cNvPicPr>
          <p:nvPr>
            <p:ph sz="half" idx="1"/>
          </p:nvPr>
        </p:nvPicPr>
        <p:blipFill>
          <a:blip r:embed="rId2" cstate="print"/>
          <a:stretch>
            <a:fillRect/>
          </a:stretch>
        </p:blipFill>
        <p:spPr>
          <a:xfrm>
            <a:off x="3571868" y="1857364"/>
            <a:ext cx="5111750" cy="3637999"/>
          </a:xfrm>
        </p:spPr>
      </p:pic>
    </p:spTree>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48" y="357166"/>
            <a:ext cx="3008313" cy="649306"/>
          </a:xfrm>
        </p:spPr>
        <p:txBody>
          <a:bodyPr/>
          <a:lstStyle/>
          <a:p>
            <a:pPr algn="ctr"/>
            <a:r>
              <a:rPr lang="ru-RU" dirty="0" smtClean="0"/>
              <a:t>Песни-плачи</a:t>
            </a:r>
            <a:endParaRPr lang="ru-RU" dirty="0"/>
          </a:p>
        </p:txBody>
      </p:sp>
      <p:sp>
        <p:nvSpPr>
          <p:cNvPr id="4" name="Текст 3"/>
          <p:cNvSpPr>
            <a:spLocks noGrp="1"/>
          </p:cNvSpPr>
          <p:nvPr>
            <p:ph type="body" idx="2"/>
          </p:nvPr>
        </p:nvSpPr>
        <p:spPr>
          <a:xfrm>
            <a:off x="457200" y="500042"/>
            <a:ext cx="3008313" cy="5929354"/>
          </a:xfrm>
        </p:spPr>
        <p:txBody>
          <a:bodyPr>
            <a:normAutofit lnSpcReduction="10000"/>
          </a:bodyPr>
          <a:lstStyle/>
          <a:p>
            <a:r>
              <a:rPr lang="ru-RU" sz="1600" dirty="0" smtClean="0"/>
              <a:t>Плачи и причитания исполнялись людьми, которых называли плакальщицами. Это были преимущественно </a:t>
            </a:r>
            <a:r>
              <a:rPr lang="ru-RU" sz="1600" dirty="0" smtClean="0"/>
              <a:t>женщины.</a:t>
            </a:r>
            <a:endParaRPr lang="ru-RU" sz="1600" dirty="0" smtClean="0"/>
          </a:p>
          <a:p>
            <a:pPr algn="just"/>
            <a:r>
              <a:rPr lang="ru-RU" sz="1600" dirty="0" smtClean="0"/>
              <a:t>Выделяют похоронно-поминальные, рекрутские, свадебные причитания. Похоронно-поминальные и рекрутские плачи близки друг другу по содержанию. В них оплакивается умерший или уходящий на военную службу родственник. При этом уход на военную службу был аналогом смерти человека при жизни, потому что на службу забирали практически на всю жизнь. Похоронные причитания выражали горе родственников, потерявших умершего человека.</a:t>
            </a:r>
          </a:p>
          <a:p>
            <a:r>
              <a:rPr lang="ru-RU" sz="1600" dirty="0" smtClean="0"/>
              <a:t>Существуют </a:t>
            </a:r>
            <a:r>
              <a:rPr lang="ru-RU" sz="1600" dirty="0" smtClean="0"/>
              <a:t>также бытовые плачи и причитания, в которых оплакивается, например, неурожай, последствия пожара, наводнения и т.п. </a:t>
            </a:r>
          </a:p>
          <a:p>
            <a:endParaRPr lang="ru-RU" dirty="0"/>
          </a:p>
        </p:txBody>
      </p:sp>
      <p:pic>
        <p:nvPicPr>
          <p:cNvPr id="5" name="Содержимое 4" descr="3d0ed16389804a5da0973e8040fb5923.jpg"/>
          <p:cNvPicPr>
            <a:picLocks noGrp="1" noChangeAspect="1"/>
          </p:cNvPicPr>
          <p:nvPr>
            <p:ph sz="half" idx="1"/>
          </p:nvPr>
        </p:nvPicPr>
        <p:blipFill>
          <a:blip r:embed="rId2" cstate="print"/>
          <a:stretch>
            <a:fillRect/>
          </a:stretch>
        </p:blipFill>
        <p:spPr>
          <a:xfrm>
            <a:off x="3714744" y="1285860"/>
            <a:ext cx="5111750" cy="3394521"/>
          </a:xfrm>
        </p:spPr>
      </p:pic>
      <p:sp>
        <p:nvSpPr>
          <p:cNvPr id="6" name="Прямоугольник 5"/>
          <p:cNvSpPr/>
          <p:nvPr/>
        </p:nvSpPr>
        <p:spPr>
          <a:xfrm>
            <a:off x="3714744" y="4857760"/>
            <a:ext cx="5214974" cy="1754326"/>
          </a:xfrm>
          <a:prstGeom prst="rect">
            <a:avLst/>
          </a:prstGeom>
        </p:spPr>
        <p:txBody>
          <a:bodyPr wrap="square">
            <a:spAutoFit/>
          </a:bodyPr>
          <a:lstStyle/>
          <a:p>
            <a:r>
              <a:rPr lang="ru-RU" dirty="0" smtClean="0"/>
              <a:t>В свадебных причитаниях невеста оплакивает свою девичью волю, которой она лишается, выходя замуж. Это условные плачи. Считалось, что невеста обязательно перед свадьбой должна плакать: она хоронит свою прежнюю незамужнюю жизнь. Обряд требовал слез невесты.</a:t>
            </a:r>
            <a:endParaRPr lang="ru-RU" dirty="0" smtClean="0"/>
          </a:p>
        </p:txBody>
      </p:sp>
    </p:spTree>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Примеры плача в литературе и музыке</a:t>
            </a:r>
            <a:br>
              <a:rPr lang="ru-RU" dirty="0" smtClean="0"/>
            </a:br>
            <a:endParaRPr lang="ru-RU" dirty="0"/>
          </a:p>
        </p:txBody>
      </p:sp>
      <p:sp>
        <p:nvSpPr>
          <p:cNvPr id="3" name="Текст 2"/>
          <p:cNvSpPr>
            <a:spLocks noGrp="1"/>
          </p:cNvSpPr>
          <p:nvPr>
            <p:ph type="body" idx="2"/>
          </p:nvPr>
        </p:nvSpPr>
        <p:spPr/>
        <p:txBody>
          <a:bodyPr/>
          <a:lstStyle/>
          <a:p>
            <a:r>
              <a:rPr lang="ru-RU" dirty="0" smtClean="0"/>
              <a:t>Примером плача является описанный в «Слове о полку Игореве» плач Ярославны на стенах Путивля, где княжна оплакивает погибших войнов, не вернувшихся из военного похода. Плачи – это языческая традиция, в которой представления о смерти не соответствуют аналогичным представлениям в христианстве. Душа человека после смерти превращается в «маленькую птиченьку», человек покоится в гробу, парит в облаках и т.д. Умирание передается в образах замерзающего дерева или заката солнца. </a:t>
            </a:r>
            <a:endParaRPr lang="ru-RU" dirty="0"/>
          </a:p>
        </p:txBody>
      </p:sp>
      <p:pic>
        <p:nvPicPr>
          <p:cNvPr id="5" name="Содержимое 4" descr="favorskij-slovo-o-polku-igoreve-platch-jaroslavny.jpg"/>
          <p:cNvPicPr>
            <a:picLocks noGrp="1" noChangeAspect="1"/>
          </p:cNvPicPr>
          <p:nvPr>
            <p:ph sz="half" idx="1"/>
          </p:nvPr>
        </p:nvPicPr>
        <p:blipFill>
          <a:blip r:embed="rId2" cstate="print"/>
          <a:stretch>
            <a:fillRect/>
          </a:stretch>
        </p:blipFill>
        <p:spPr>
          <a:xfrm>
            <a:off x="4214810" y="500042"/>
            <a:ext cx="4096512" cy="3096768"/>
          </a:xfrm>
        </p:spPr>
      </p:pic>
      <p:sp>
        <p:nvSpPr>
          <p:cNvPr id="6" name="Прямоугольник 5"/>
          <p:cNvSpPr/>
          <p:nvPr/>
        </p:nvSpPr>
        <p:spPr>
          <a:xfrm>
            <a:off x="4714876" y="3714752"/>
            <a:ext cx="3357586" cy="286232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ru-RU" dirty="0" smtClean="0"/>
              <a:t>«Я кукушкою печальной</a:t>
            </a:r>
            <a:br>
              <a:rPr lang="ru-RU" dirty="0" smtClean="0"/>
            </a:br>
            <a:r>
              <a:rPr lang="ru-RU" dirty="0" smtClean="0"/>
              <a:t>По Дунаю полечу,</a:t>
            </a:r>
            <a:br>
              <a:rPr lang="ru-RU" dirty="0" smtClean="0"/>
            </a:br>
            <a:r>
              <a:rPr lang="ru-RU" dirty="0" smtClean="0"/>
              <a:t>И в реке Каяле дальней</a:t>
            </a:r>
            <a:br>
              <a:rPr lang="ru-RU" dirty="0" smtClean="0"/>
            </a:br>
            <a:r>
              <a:rPr lang="ru-RU" dirty="0" smtClean="0"/>
              <a:t>Я рукав свой омочу. </a:t>
            </a:r>
            <a:br>
              <a:rPr lang="ru-RU" dirty="0" smtClean="0"/>
            </a:br>
            <a:r>
              <a:rPr lang="ru-RU" dirty="0" smtClean="0"/>
              <a:t/>
            </a:r>
            <a:br>
              <a:rPr lang="ru-RU" dirty="0" smtClean="0"/>
            </a:br>
            <a:r>
              <a:rPr lang="ru-RU" dirty="0" smtClean="0"/>
              <a:t>Там, где бой начнется снова,</a:t>
            </a:r>
            <a:br>
              <a:rPr lang="ru-RU" dirty="0" smtClean="0"/>
            </a:br>
            <a:r>
              <a:rPr lang="ru-RU" dirty="0" smtClean="0"/>
              <a:t>Встречу князя поутру,</a:t>
            </a:r>
            <a:br>
              <a:rPr lang="ru-RU" dirty="0" smtClean="0"/>
            </a:br>
            <a:r>
              <a:rPr lang="ru-RU" dirty="0" smtClean="0"/>
              <a:t>Рукавом ему бобровым</a:t>
            </a:r>
            <a:br>
              <a:rPr lang="ru-RU" dirty="0" smtClean="0"/>
            </a:br>
            <a:r>
              <a:rPr lang="ru-RU" dirty="0" smtClean="0"/>
              <a:t>Кровь с жестоких ран сотру». </a:t>
            </a:r>
            <a:br>
              <a:rPr lang="ru-RU" dirty="0" smtClean="0"/>
            </a:br>
            <a:endParaRPr lang="ru-RU" dirty="0"/>
          </a:p>
        </p:txBody>
      </p:sp>
    </p:spTree>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357166"/>
            <a:ext cx="3214694" cy="480131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ru-RU" dirty="0" smtClean="0"/>
              <a:t>Так горько плачет Ярославна</a:t>
            </a:r>
            <a:br>
              <a:rPr lang="ru-RU" dirty="0" smtClean="0"/>
            </a:br>
            <a:r>
              <a:rPr lang="ru-RU" dirty="0" smtClean="0"/>
              <a:t>В Путивле рано на стене: </a:t>
            </a:r>
            <a:br>
              <a:rPr lang="ru-RU" dirty="0" smtClean="0"/>
            </a:br>
            <a:r>
              <a:rPr lang="ru-RU" dirty="0" smtClean="0"/>
              <a:t/>
            </a:r>
            <a:br>
              <a:rPr lang="ru-RU" dirty="0" smtClean="0"/>
            </a:br>
            <a:r>
              <a:rPr lang="ru-RU" dirty="0" smtClean="0"/>
              <a:t>«Ветер, ветер в чистом поле,</a:t>
            </a:r>
            <a:br>
              <a:rPr lang="ru-RU" dirty="0" smtClean="0"/>
            </a:br>
            <a:r>
              <a:rPr lang="ru-RU" dirty="0" smtClean="0"/>
              <a:t>Быстролетный, милый друг,</a:t>
            </a:r>
            <a:br>
              <a:rPr lang="ru-RU" dirty="0" smtClean="0"/>
            </a:br>
            <a:r>
              <a:rPr lang="ru-RU" dirty="0" smtClean="0"/>
              <a:t>По неволе иль по воле</a:t>
            </a:r>
            <a:br>
              <a:rPr lang="ru-RU" dirty="0" smtClean="0"/>
            </a:br>
            <a:r>
              <a:rPr lang="ru-RU" dirty="0" smtClean="0"/>
              <a:t>Веешь сильно так вокруг? </a:t>
            </a:r>
            <a:br>
              <a:rPr lang="ru-RU" dirty="0" smtClean="0"/>
            </a:br>
            <a:r>
              <a:rPr lang="ru-RU" dirty="0" smtClean="0"/>
              <a:t/>
            </a:r>
            <a:br>
              <a:rPr lang="ru-RU" dirty="0" smtClean="0"/>
            </a:br>
            <a:r>
              <a:rPr lang="ru-RU" dirty="0" smtClean="0"/>
              <a:t>Ты зачем, взметнув потоки</a:t>
            </a:r>
            <a:br>
              <a:rPr lang="ru-RU" dirty="0" smtClean="0"/>
            </a:br>
            <a:r>
              <a:rPr lang="ru-RU" dirty="0" smtClean="0"/>
              <a:t>Дуновеньем легких крыл,</a:t>
            </a:r>
            <a:br>
              <a:rPr lang="ru-RU" dirty="0" smtClean="0"/>
            </a:br>
            <a:r>
              <a:rPr lang="ru-RU" dirty="0" smtClean="0"/>
              <a:t>Тучей ханских стрел жестоких</a:t>
            </a:r>
            <a:br>
              <a:rPr lang="ru-RU" dirty="0" smtClean="0"/>
            </a:br>
            <a:r>
              <a:rPr lang="ru-RU" dirty="0" smtClean="0"/>
              <a:t>Войско милого покрыл? </a:t>
            </a:r>
            <a:br>
              <a:rPr lang="ru-RU" dirty="0" smtClean="0"/>
            </a:br>
            <a:r>
              <a:rPr lang="ru-RU" dirty="0" smtClean="0"/>
              <a:t/>
            </a:r>
            <a:br>
              <a:rPr lang="ru-RU" dirty="0" smtClean="0"/>
            </a:br>
            <a:r>
              <a:rPr lang="ru-RU" dirty="0" smtClean="0"/>
              <a:t>Мало ль оболок кисейных,</a:t>
            </a:r>
            <a:br>
              <a:rPr lang="ru-RU" dirty="0" smtClean="0"/>
            </a:br>
            <a:r>
              <a:rPr lang="ru-RU" dirty="0" smtClean="0"/>
              <a:t>Кораблей по синь-морям,</a:t>
            </a:r>
            <a:br>
              <a:rPr lang="ru-RU" dirty="0" smtClean="0"/>
            </a:br>
            <a:r>
              <a:rPr lang="ru-RU" dirty="0" smtClean="0"/>
              <a:t>Так зачем мое веселье</a:t>
            </a:r>
            <a:br>
              <a:rPr lang="ru-RU" dirty="0" smtClean="0"/>
            </a:br>
            <a:r>
              <a:rPr lang="ru-RU" dirty="0" smtClean="0"/>
              <a:t>Разомчал по ковылям?» </a:t>
            </a:r>
            <a:endParaRPr lang="ru-RU" dirty="0"/>
          </a:p>
        </p:txBody>
      </p:sp>
      <p:sp>
        <p:nvSpPr>
          <p:cNvPr id="3" name="Прямоугольник 2"/>
          <p:cNvSpPr/>
          <p:nvPr/>
        </p:nvSpPr>
        <p:spPr>
          <a:xfrm>
            <a:off x="4857752" y="1714488"/>
            <a:ext cx="3929074" cy="480131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ru-RU" dirty="0" smtClean="0"/>
              <a:t>Так горько плачет Ярославна</a:t>
            </a:r>
            <a:br>
              <a:rPr lang="ru-RU" dirty="0" smtClean="0"/>
            </a:br>
            <a:r>
              <a:rPr lang="ru-RU" dirty="0" smtClean="0"/>
              <a:t>В Путивле рано на стене: </a:t>
            </a:r>
            <a:br>
              <a:rPr lang="ru-RU" dirty="0" smtClean="0"/>
            </a:br>
            <a:r>
              <a:rPr lang="ru-RU" dirty="0" smtClean="0"/>
              <a:t/>
            </a:r>
            <a:br>
              <a:rPr lang="ru-RU" dirty="0" smtClean="0"/>
            </a:br>
            <a:r>
              <a:rPr lang="ru-RU" dirty="0" smtClean="0"/>
              <a:t>«Славный Днепр мой! Ты в просторы</a:t>
            </a:r>
            <a:br>
              <a:rPr lang="ru-RU" dirty="0" smtClean="0"/>
            </a:br>
            <a:r>
              <a:rPr lang="ru-RU" dirty="0" smtClean="0"/>
              <a:t>Волны быстрые промчал</a:t>
            </a:r>
            <a:br>
              <a:rPr lang="ru-RU" dirty="0" smtClean="0"/>
            </a:br>
            <a:r>
              <a:rPr lang="ru-RU" dirty="0" smtClean="0"/>
              <a:t>Через каменные горы,</a:t>
            </a:r>
            <a:br>
              <a:rPr lang="ru-RU" dirty="0" smtClean="0"/>
            </a:br>
            <a:r>
              <a:rPr lang="ru-RU" dirty="0" smtClean="0"/>
              <a:t>Через землю половчан. </a:t>
            </a:r>
            <a:br>
              <a:rPr lang="ru-RU" dirty="0" smtClean="0"/>
            </a:br>
            <a:r>
              <a:rPr lang="ru-RU" dirty="0" smtClean="0"/>
              <a:t/>
            </a:r>
            <a:br>
              <a:rPr lang="ru-RU" dirty="0" smtClean="0"/>
            </a:br>
            <a:r>
              <a:rPr lang="ru-RU" dirty="0" smtClean="0"/>
              <a:t>Без тревоги, без печали</a:t>
            </a:r>
            <a:br>
              <a:rPr lang="ru-RU" dirty="0" smtClean="0"/>
            </a:br>
            <a:r>
              <a:rPr lang="ru-RU" dirty="0" smtClean="0"/>
              <a:t>Волны синие твои</a:t>
            </a:r>
            <a:br>
              <a:rPr lang="ru-RU" dirty="0" smtClean="0"/>
            </a:br>
            <a:r>
              <a:rPr lang="ru-RU" dirty="0" smtClean="0"/>
              <a:t>Поднимали и качали</a:t>
            </a:r>
            <a:br>
              <a:rPr lang="ru-RU" dirty="0" smtClean="0"/>
            </a:br>
            <a:r>
              <a:rPr lang="ru-RU" dirty="0" smtClean="0"/>
              <a:t>Святославовы ладьи. </a:t>
            </a:r>
            <a:br>
              <a:rPr lang="ru-RU" dirty="0" smtClean="0"/>
            </a:br>
            <a:r>
              <a:rPr lang="ru-RU" dirty="0" smtClean="0"/>
              <a:t/>
            </a:r>
            <a:br>
              <a:rPr lang="ru-RU" dirty="0" smtClean="0"/>
            </a:br>
            <a:r>
              <a:rPr lang="ru-RU" dirty="0" smtClean="0"/>
              <a:t>Сжалься, Днепр мой, надо мною,</a:t>
            </a:r>
            <a:br>
              <a:rPr lang="ru-RU" dirty="0" smtClean="0"/>
            </a:br>
            <a:r>
              <a:rPr lang="ru-RU" dirty="0" smtClean="0"/>
              <a:t>Над тоской наедине,</a:t>
            </a:r>
            <a:br>
              <a:rPr lang="ru-RU" dirty="0" smtClean="0"/>
            </a:br>
            <a:r>
              <a:rPr lang="ru-RU" dirty="0" smtClean="0"/>
              <a:t>И с попутною волною</a:t>
            </a:r>
            <a:br>
              <a:rPr lang="ru-RU" dirty="0" smtClean="0"/>
            </a:br>
            <a:r>
              <a:rPr lang="ru-RU" dirty="0" smtClean="0"/>
              <a:t>Друга ты примчи ко мне». </a:t>
            </a:r>
            <a:endParaRPr lang="ru-RU" dirty="0"/>
          </a:p>
        </p:txBody>
      </p:sp>
    </p:spTree>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a:xfrm>
            <a:off x="214282" y="928670"/>
            <a:ext cx="3322669" cy="5286412"/>
          </a:xfrm>
        </p:spPr>
        <p:txBody>
          <a:bodyPr>
            <a:normAutofit lnSpcReduction="10000"/>
          </a:bodyPr>
          <a:lstStyle/>
          <a:p>
            <a:r>
              <a:rPr lang="ru-RU" sz="1800" dirty="0" smtClean="0"/>
              <a:t>В этих песнях наиболее полно выражаются душевные переживания, настроения и чувства русских людей. Лирические песни не такие древние, как обряды и былины. Они стали появляться в </a:t>
            </a:r>
            <a:r>
              <a:rPr lang="ru-RU" sz="1800" b="1" dirty="0" smtClean="0"/>
              <a:t>XVI–XVII веках</a:t>
            </a:r>
            <a:r>
              <a:rPr lang="ru-RU" sz="1800" dirty="0" smtClean="0"/>
              <a:t>, а их расцвет наступил в </a:t>
            </a:r>
            <a:r>
              <a:rPr lang="ru-RU" sz="1800" b="1" dirty="0" smtClean="0"/>
              <a:t>XVIII веке</a:t>
            </a:r>
            <a:r>
              <a:rPr lang="ru-RU" sz="1800" dirty="0" smtClean="0"/>
              <a:t>.</a:t>
            </a:r>
          </a:p>
          <a:p>
            <a:r>
              <a:rPr lang="ru-RU" sz="1800" dirty="0" smtClean="0"/>
              <a:t>Многие из лирических песен называют </a:t>
            </a:r>
            <a:r>
              <a:rPr lang="ru-RU" sz="1800" b="1" dirty="0" smtClean="0"/>
              <a:t>протяжными</a:t>
            </a:r>
            <a:r>
              <a:rPr lang="ru-RU" sz="1800" dirty="0" smtClean="0"/>
              <a:t>: в них широко распеваются гласные. В народе это называлось «водить голосом». «Уже в старину-то голосом водили, водили. Старинная песня как река льётся, с извилинами да с загонами», — говорила о протяжных песнях народная исполнительница.</a:t>
            </a:r>
          </a:p>
          <a:p>
            <a:endParaRPr lang="ru-RU" dirty="0"/>
          </a:p>
        </p:txBody>
      </p:sp>
      <p:pic>
        <p:nvPicPr>
          <p:cNvPr id="5" name="Содержимое 4" descr="1368356845_pokrovskie-posidelki.jpg"/>
          <p:cNvPicPr>
            <a:picLocks noGrp="1" noChangeAspect="1"/>
          </p:cNvPicPr>
          <p:nvPr>
            <p:ph sz="half" idx="1"/>
          </p:nvPr>
        </p:nvPicPr>
        <p:blipFill>
          <a:blip r:embed="rId2" cstate="print"/>
          <a:stretch>
            <a:fillRect/>
          </a:stretch>
        </p:blipFill>
        <p:spPr>
          <a:xfrm>
            <a:off x="3714744" y="2285992"/>
            <a:ext cx="5111750" cy="3831897"/>
          </a:xfrm>
        </p:spPr>
      </p:pic>
      <p:sp>
        <p:nvSpPr>
          <p:cNvPr id="6" name="Прямоугольник 5"/>
          <p:cNvSpPr/>
          <p:nvPr/>
        </p:nvSpPr>
        <p:spPr>
          <a:xfrm>
            <a:off x="3428992" y="428604"/>
            <a:ext cx="5500726" cy="1200329"/>
          </a:xfrm>
          <a:prstGeom prst="rect">
            <a:avLst/>
          </a:prstGeom>
        </p:spPr>
        <p:txBody>
          <a:bodyPr wrap="square">
            <a:spAutoFit/>
          </a:bodyPr>
          <a:lstStyle/>
          <a:p>
            <a:pPr algn="ctr"/>
            <a:r>
              <a:rPr lang="ru-RU" dirty="0" smtClean="0"/>
              <a:t>Лирика — это выражение в искусстве чувств  и  переживаний человека.</a:t>
            </a:r>
          </a:p>
          <a:p>
            <a:pPr algn="ctr"/>
            <a:r>
              <a:rPr lang="ru-RU" dirty="0" smtClean="0"/>
              <a:t>Лирические песни — вершина русского народного музыкального творчества. </a:t>
            </a:r>
            <a:endParaRPr lang="ru-RU" dirty="0"/>
          </a:p>
        </p:txBody>
      </p:sp>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a:xfrm>
            <a:off x="457200" y="1071546"/>
            <a:ext cx="3008313" cy="5286412"/>
          </a:xfrm>
        </p:spPr>
        <p:txBody>
          <a:bodyPr>
            <a:normAutofit fontScale="92500" lnSpcReduction="10000"/>
          </a:bodyPr>
          <a:lstStyle/>
          <a:p>
            <a:r>
              <a:rPr lang="ru-RU" sz="1600" dirty="0" smtClean="0"/>
              <a:t>В лирических протяжных песнях господствует мелодия. Она очень свободна, она как бы «выходит из берегов» и живёт своей собственной жизнью, оттесняя слово на второй план. При записи таких мелодий часто возникают </a:t>
            </a:r>
            <a:r>
              <a:rPr lang="ru-RU" sz="1600" b="1" dirty="0" smtClean="0"/>
              <a:t>переменные размеры</a:t>
            </a:r>
            <a:r>
              <a:rPr lang="ru-RU" sz="1600" dirty="0" smtClean="0"/>
              <a:t>. </a:t>
            </a:r>
          </a:p>
          <a:p>
            <a:r>
              <a:rPr lang="ru-RU" sz="1600" b="1" dirty="0" smtClean="0"/>
              <a:t>Лад и тональность</a:t>
            </a:r>
            <a:r>
              <a:rPr lang="ru-RU" sz="1600" dirty="0" smtClean="0"/>
              <a:t> тоже переменны. Каждая фраза может иметь собственную тонику. Вьющаяся, текущая мелодия «пристаёт» то к одному, то к другому «тональному берегу».</a:t>
            </a:r>
          </a:p>
          <a:p>
            <a:r>
              <a:rPr lang="ru-RU" sz="1600" dirty="0" smtClean="0"/>
              <a:t>Лирические песни часто поются </a:t>
            </a:r>
            <a:r>
              <a:rPr lang="ru-RU" sz="1600" b="1" dirty="0" smtClean="0"/>
              <a:t>многоголосно</a:t>
            </a:r>
            <a:r>
              <a:rPr lang="ru-RU" sz="1600" dirty="0" smtClean="0"/>
              <a:t>, небольшими группами. Нередко, когда несколько крестьянок собирались вместе, эти песни заменяли им беседу. Одно из народных названий лирических песен — </a:t>
            </a:r>
            <a:r>
              <a:rPr lang="ru-RU" sz="1600" b="1" dirty="0" smtClean="0"/>
              <a:t>«беседные»</a:t>
            </a:r>
            <a:r>
              <a:rPr lang="ru-RU" sz="1600" dirty="0" smtClean="0"/>
              <a:t>.</a:t>
            </a:r>
          </a:p>
          <a:p>
            <a:endParaRPr lang="ru-RU" dirty="0"/>
          </a:p>
        </p:txBody>
      </p:sp>
      <p:pic>
        <p:nvPicPr>
          <p:cNvPr id="5" name="Содержимое 4" descr="f19a03530b2b.jpg"/>
          <p:cNvPicPr>
            <a:picLocks noGrp="1" noChangeAspect="1"/>
          </p:cNvPicPr>
          <p:nvPr>
            <p:ph sz="half" idx="1"/>
          </p:nvPr>
        </p:nvPicPr>
        <p:blipFill>
          <a:blip r:embed="rId2" cstate="print"/>
          <a:stretch>
            <a:fillRect/>
          </a:stretch>
        </p:blipFill>
        <p:spPr>
          <a:xfrm>
            <a:off x="3643306" y="2071678"/>
            <a:ext cx="5111750" cy="3967021"/>
          </a:xfrm>
        </p:spPr>
      </p:pic>
      <p:sp>
        <p:nvSpPr>
          <p:cNvPr id="6" name="Прямоугольник 5"/>
          <p:cNvSpPr/>
          <p:nvPr/>
        </p:nvSpPr>
        <p:spPr>
          <a:xfrm>
            <a:off x="3000364" y="285728"/>
            <a:ext cx="5715040" cy="923330"/>
          </a:xfrm>
          <a:prstGeom prst="rect">
            <a:avLst/>
          </a:prstGeom>
        </p:spPr>
        <p:txBody>
          <a:bodyPr wrap="square">
            <a:spAutoFit/>
          </a:bodyPr>
          <a:lstStyle/>
          <a:p>
            <a:pPr algn="ctr"/>
            <a:r>
              <a:rPr lang="ru-RU" dirty="0" smtClean="0"/>
              <a:t>Кажется, сама душа народная поёт в протяжной песне. Про певца, умеющего «водить голосом», говорили, что «у него душа долгая». </a:t>
            </a:r>
          </a:p>
        </p:txBody>
      </p:sp>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a:xfrm>
            <a:off x="457200" y="1071546"/>
            <a:ext cx="3328982" cy="5054617"/>
          </a:xfrm>
        </p:spPr>
        <p:txBody>
          <a:bodyPr>
            <a:normAutofit lnSpcReduction="10000"/>
          </a:bodyPr>
          <a:lstStyle/>
          <a:p>
            <a:r>
              <a:rPr lang="ru-RU" dirty="0" smtClean="0"/>
              <a:t>Многие лирические песни действительно складывались вот так, за беседой. В этом примере женщины поют по очереди: они только «нащупывают» будущую песню. А чаще поют все вместе. Русское народное многоголосие отличается неповторимым своеобразием. Даже великие музыканты не могли точно записать по слуху неуловимые переплетения голосов. </a:t>
            </a:r>
          </a:p>
          <a:p>
            <a:r>
              <a:rPr lang="ru-RU" dirty="0" smtClean="0"/>
              <a:t>Склад русского народного многоголосия учёные называют </a:t>
            </a:r>
            <a:r>
              <a:rPr lang="ru-RU" sz="1700" b="1" dirty="0" smtClean="0"/>
              <a:t>подголосочной полифонией</a:t>
            </a:r>
            <a:r>
              <a:rPr lang="ru-RU" dirty="0" smtClean="0"/>
              <a:t>. Как правило, начинает кто-то один — </a:t>
            </a:r>
            <a:r>
              <a:rPr lang="ru-RU" b="1" dirty="0" smtClean="0"/>
              <a:t>запевала</a:t>
            </a:r>
            <a:r>
              <a:rPr lang="ru-RU" dirty="0" smtClean="0"/>
              <a:t>. Остальные подтягивают с середины фразы. Они не поют ту же мелодию, а ведут свои линии — </a:t>
            </a:r>
            <a:r>
              <a:rPr lang="ru-RU" b="1" dirty="0" smtClean="0"/>
              <a:t>подголоски</a:t>
            </a:r>
            <a:r>
              <a:rPr lang="ru-RU" dirty="0" smtClean="0"/>
              <a:t>. Иногда они сходятся в унисон, а потом опять расходятся. В </a:t>
            </a:r>
            <a:r>
              <a:rPr lang="ru-RU" b="1" dirty="0" smtClean="0"/>
              <a:t>последнем</a:t>
            </a:r>
            <a:r>
              <a:rPr lang="ru-RU" dirty="0" smtClean="0"/>
              <a:t> звуке всегда сходятся в </a:t>
            </a:r>
            <a:r>
              <a:rPr lang="ru-RU" b="1" dirty="0" smtClean="0"/>
              <a:t>унисон</a:t>
            </a:r>
            <a:r>
              <a:rPr lang="ru-RU" dirty="0" smtClean="0"/>
              <a:t> или </a:t>
            </a:r>
            <a:r>
              <a:rPr lang="ru-RU" b="1" dirty="0" smtClean="0"/>
              <a:t>октаву</a:t>
            </a:r>
            <a:r>
              <a:rPr lang="ru-RU" dirty="0" smtClean="0"/>
              <a:t>. Кажется, что в этом многоголосии нет никаких правил, а всё звучит удивительно красиво, гармонично и складно.</a:t>
            </a:r>
          </a:p>
          <a:p>
            <a:endParaRPr lang="ru-RU" dirty="0"/>
          </a:p>
        </p:txBody>
      </p:sp>
      <p:pic>
        <p:nvPicPr>
          <p:cNvPr id="1026" name="Picture 2" descr="C:\Users\юзер\Desktop\ml4_ex71.gif"/>
          <p:cNvPicPr>
            <a:picLocks noGrp="1" noChangeAspect="1" noChangeArrowheads="1"/>
          </p:cNvPicPr>
          <p:nvPr>
            <p:ph sz="half" idx="1"/>
          </p:nvPr>
        </p:nvPicPr>
        <p:blipFill>
          <a:blip r:embed="rId2" cstate="print"/>
          <a:stretch>
            <a:fillRect/>
          </a:stretch>
        </p:blipFill>
        <p:spPr bwMode="auto">
          <a:xfrm>
            <a:off x="3911600" y="1751806"/>
            <a:ext cx="4438650" cy="2895600"/>
          </a:xfrm>
          <a:prstGeom prst="rect">
            <a:avLst/>
          </a:prstGeom>
          <a:noFill/>
        </p:spPr>
      </p:pic>
    </p:spTree>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686700" cy="655620"/>
          </a:xfrm>
        </p:spPr>
        <p:txBody>
          <a:bodyPr/>
          <a:lstStyle/>
          <a:p>
            <a:pPr algn="ctr"/>
            <a:r>
              <a:rPr lang="ru-RU" u="sng" dirty="0" smtClean="0"/>
              <a:t>"НЕ ОДНА ВО ПОЛЕ ДОРОЖЕНЬКА"</a:t>
            </a:r>
            <a:endParaRPr lang="ru-RU" dirty="0"/>
          </a:p>
        </p:txBody>
      </p:sp>
      <p:sp>
        <p:nvSpPr>
          <p:cNvPr id="4" name="Текст 3"/>
          <p:cNvSpPr>
            <a:spLocks noGrp="1"/>
          </p:cNvSpPr>
          <p:nvPr>
            <p:ph type="body" idx="2"/>
          </p:nvPr>
        </p:nvSpPr>
        <p:spPr/>
        <p:txBody>
          <a:bodyPr>
            <a:normAutofit lnSpcReduction="10000"/>
          </a:bodyPr>
          <a:lstStyle/>
          <a:p>
            <a:r>
              <a:rPr lang="ru-RU" dirty="0" smtClean="0"/>
              <a:t>Характерная любовно-бытовая песня о горестной разлуке </a:t>
            </a:r>
            <a:r>
              <a:rPr lang="ru-RU" dirty="0" smtClean="0"/>
              <a:t>.</a:t>
            </a:r>
          </a:p>
          <a:p>
            <a:r>
              <a:rPr lang="ru-RU" dirty="0" smtClean="0"/>
              <a:t>В </a:t>
            </a:r>
            <a:r>
              <a:rPr lang="ru-RU" dirty="0" smtClean="0"/>
              <a:t>ее основе исключительно выразительная, проникнутая глубоким чувством взволнованная мелодия большого диапазона (децима), начинающаяся с "вершины-источника"; импровизационного склада, ассиметричного строения, прихотливого ритмического рисунка, сочетающегося с особенной плавностью, напевностью. Мелодия широкого дыхания с выпеванием большого количества звуков на один слог, наличие переменного метра ( с характерным для русских песен размером 5/4). Изложена в натуральном миноре, умеренном темпе. Все это составляет наиболее типичные черты лирических протяжных песен.</a:t>
            </a:r>
            <a:endParaRPr lang="ru-RU" dirty="0"/>
          </a:p>
        </p:txBody>
      </p:sp>
      <p:pic>
        <p:nvPicPr>
          <p:cNvPr id="5" name="Содержимое 4" descr="shishkin-sredi-doliny-rovniya-1883.jpg"/>
          <p:cNvPicPr>
            <a:picLocks noGrp="1" noChangeAspect="1"/>
          </p:cNvPicPr>
          <p:nvPr>
            <p:ph sz="half" idx="1"/>
          </p:nvPr>
        </p:nvPicPr>
        <p:blipFill>
          <a:blip r:embed="rId2" cstate="print"/>
          <a:stretch>
            <a:fillRect/>
          </a:stretch>
        </p:blipFill>
        <p:spPr>
          <a:xfrm>
            <a:off x="3643306" y="2143116"/>
            <a:ext cx="4984295" cy="3314556"/>
          </a:xfrm>
        </p:spPr>
      </p:pic>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85852" y="1714488"/>
            <a:ext cx="6643734" cy="3416320"/>
          </a:xfrm>
          <a:prstGeom prst="rect">
            <a:avLst/>
          </a:prstGeom>
        </p:spPr>
        <p:txBody>
          <a:bodyPr wrap="square">
            <a:spAutoFit/>
          </a:bodyPr>
          <a:lstStyle/>
          <a:p>
            <a:r>
              <a:rPr lang="ru-RU" sz="2400" dirty="0" smtClean="0"/>
              <a:t>Не одна то ли, да не одна э во поле дорожка.</a:t>
            </a:r>
            <a:br>
              <a:rPr lang="ru-RU" sz="2400" dirty="0" smtClean="0"/>
            </a:br>
            <a:r>
              <a:rPr lang="ru-RU" sz="2400" dirty="0" smtClean="0"/>
              <a:t>Во поле дороженька она про... пролегала, пролегла.</a:t>
            </a:r>
          </a:p>
          <a:p>
            <a:r>
              <a:rPr lang="ru-RU" sz="2400" dirty="0" smtClean="0"/>
              <a:t>Заросла то ли, да заросла э во поле дорожка.</a:t>
            </a:r>
            <a:br>
              <a:rPr lang="ru-RU" sz="2400" dirty="0" smtClean="0"/>
            </a:br>
            <a:r>
              <a:rPr lang="ru-RU" sz="2400" dirty="0" smtClean="0"/>
              <a:t>Во поле дороженька она за...заросла, заросла.</a:t>
            </a:r>
          </a:p>
          <a:p>
            <a:r>
              <a:rPr lang="ru-RU" sz="2400" dirty="0" smtClean="0"/>
              <a:t>Как по той, то ли да, как по той э по той по дорожке.</a:t>
            </a:r>
            <a:br>
              <a:rPr lang="ru-RU" sz="2400" dirty="0" smtClean="0"/>
            </a:br>
            <a:r>
              <a:rPr lang="ru-RU" sz="2400" dirty="0" smtClean="0"/>
              <a:t>По той по дороженьке нельзя ни...ни проехать, ни пройти.</a:t>
            </a:r>
            <a:endParaRPr lang="ru-RU" sz="2400" dirty="0"/>
          </a:p>
        </p:txBody>
      </p:sp>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115328" cy="727058"/>
          </a:xfrm>
        </p:spPr>
        <p:txBody>
          <a:bodyPr/>
          <a:lstStyle/>
          <a:p>
            <a:pPr algn="ctr"/>
            <a:r>
              <a:rPr lang="ru-RU" u="sng" dirty="0" smtClean="0"/>
              <a:t>"НЕ ШУМИ, МАТИ, ЗЕЛЕНАЯ ДУБРОВУШКА" </a:t>
            </a:r>
            <a:endParaRPr lang="ru-RU" dirty="0"/>
          </a:p>
        </p:txBody>
      </p:sp>
      <p:sp>
        <p:nvSpPr>
          <p:cNvPr id="4" name="Текст 3"/>
          <p:cNvSpPr>
            <a:spLocks noGrp="1"/>
          </p:cNvSpPr>
          <p:nvPr>
            <p:ph type="body" idx="2"/>
          </p:nvPr>
        </p:nvSpPr>
        <p:spPr/>
        <p:txBody>
          <a:bodyPr>
            <a:normAutofit fontScale="85000" lnSpcReduction="20000"/>
          </a:bodyPr>
          <a:lstStyle/>
          <a:p>
            <a:r>
              <a:rPr lang="ru-RU" dirty="0" smtClean="0"/>
              <a:t>Одна из так называемых разбойничьих песен об участниках крестьянских войн (лирическая песня на историческую тему). По преданию - любимая песня Емельяна Пугачева, текст которой включен А.С. Пушкиным в повесть "Капитанская дочка". </a:t>
            </a:r>
            <a:endParaRPr lang="ru-RU" dirty="0" smtClean="0"/>
          </a:p>
          <a:p>
            <a:r>
              <a:rPr lang="ru-RU" dirty="0" smtClean="0"/>
              <a:t>Ее </a:t>
            </a:r>
            <a:r>
              <a:rPr lang="ru-RU" dirty="0" smtClean="0"/>
              <a:t>поэтические и музыкальные особенности наиболее типичны для протяжных песен в целом: излюбленные образы природы, сопоставляете с душевным состоянием человека Печальное раздумье проникновенно передано в задумчивой, несколько величавой мелодии. Она чрезвычайно широко распета, с многочисленными "разводама" (до 10-ти звуков на один слог), свободного импровизационно-вариантного развития. переменного метраж в каждом такте) - 4/4, 2/4, 3/2, 4/4, 3/4, 3/2 и т. д.; ассиметричного строения, диатонической ладовой основы, спокойного темпа.</a:t>
            </a:r>
          </a:p>
          <a:p>
            <a:r>
              <a:rPr lang="ru-RU" dirty="0" smtClean="0"/>
              <a:t>Характерные особенности данной песни, равно как и других лучших народных лирических мелодий выразительно воспроизведены Н.А. Римским-Корсаковым в песне Садко из 2-ой картины одноименной оперы - "Ой, ты, темная дубравушка."</a:t>
            </a:r>
          </a:p>
          <a:p>
            <a:endParaRPr lang="ru-RU" dirty="0"/>
          </a:p>
        </p:txBody>
      </p:sp>
      <p:pic>
        <p:nvPicPr>
          <p:cNvPr id="5" name="Содержимое 4" descr="000147.jpg"/>
          <p:cNvPicPr>
            <a:picLocks noGrp="1" noChangeAspect="1"/>
          </p:cNvPicPr>
          <p:nvPr>
            <p:ph sz="half" idx="1"/>
          </p:nvPr>
        </p:nvPicPr>
        <p:blipFill>
          <a:blip r:embed="rId2" cstate="print"/>
          <a:stretch>
            <a:fillRect/>
          </a:stretch>
        </p:blipFill>
        <p:spPr>
          <a:xfrm>
            <a:off x="4286248" y="3643314"/>
            <a:ext cx="4286250" cy="2552700"/>
          </a:xfrm>
        </p:spPr>
      </p:pic>
      <p:pic>
        <p:nvPicPr>
          <p:cNvPr id="2051" name="Picture 3" descr="D:\250GB\docs\Жемойтук Н\Слушание музыки\3 класс\Урок 12\nechumimati60.gif"/>
          <p:cNvPicPr>
            <a:picLocks noChangeAspect="1" noChangeArrowheads="1"/>
          </p:cNvPicPr>
          <p:nvPr/>
        </p:nvPicPr>
        <p:blipFill>
          <a:blip r:embed="rId3" cstate="print"/>
          <a:srcRect/>
          <a:stretch>
            <a:fillRect/>
          </a:stretch>
        </p:blipFill>
        <p:spPr bwMode="auto">
          <a:xfrm>
            <a:off x="3643306" y="1357298"/>
            <a:ext cx="5095882" cy="1955397"/>
          </a:xfrm>
          <a:prstGeom prst="rect">
            <a:avLst/>
          </a:prstGeom>
          <a:noFill/>
        </p:spPr>
      </p:pic>
    </p:spTree>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14290"/>
            <a:ext cx="5929338" cy="3416320"/>
          </a:xfrm>
          <a:prstGeom prst="rect">
            <a:avLst/>
          </a:prstGeom>
        </p:spPr>
        <p:txBody>
          <a:bodyPr wrap="square">
            <a:spAutoFit/>
          </a:bodyPr>
          <a:lstStyle/>
          <a:p>
            <a:r>
              <a:rPr lang="ru-RU" dirty="0" smtClean="0"/>
              <a:t>Не шуми, мати зеленая дубровушка, </a:t>
            </a:r>
            <a:br>
              <a:rPr lang="ru-RU" dirty="0" smtClean="0"/>
            </a:br>
            <a:r>
              <a:rPr lang="ru-RU" dirty="0" smtClean="0"/>
              <a:t>Не мешай мне, доброму молодцу, думу думати. </a:t>
            </a:r>
            <a:br>
              <a:rPr lang="ru-RU" dirty="0" smtClean="0"/>
            </a:br>
            <a:r>
              <a:rPr lang="ru-RU" dirty="0" smtClean="0"/>
              <a:t>Что заутра мне, доброму молодцу, в допрос итти </a:t>
            </a:r>
            <a:br>
              <a:rPr lang="ru-RU" dirty="0" smtClean="0"/>
            </a:br>
            <a:r>
              <a:rPr lang="ru-RU" dirty="0" smtClean="0"/>
              <a:t>Перед грозного судью, самого царя. </a:t>
            </a:r>
            <a:br>
              <a:rPr lang="ru-RU" dirty="0" smtClean="0"/>
            </a:br>
            <a:r>
              <a:rPr lang="ru-RU" dirty="0" smtClean="0"/>
              <a:t>Еще станет государь-царь меня спрашивать: </a:t>
            </a:r>
            <a:br>
              <a:rPr lang="ru-RU" dirty="0" smtClean="0"/>
            </a:br>
            <a:r>
              <a:rPr lang="ru-RU" dirty="0" smtClean="0"/>
              <a:t>«Ты скажи, скажи, детинушка крестьянский сын, </a:t>
            </a:r>
            <a:br>
              <a:rPr lang="ru-RU" dirty="0" smtClean="0"/>
            </a:br>
            <a:r>
              <a:rPr lang="ru-RU" dirty="0" smtClean="0"/>
              <a:t>Уж как с кем ты воровал, с кем разбой держал, </a:t>
            </a:r>
            <a:br>
              <a:rPr lang="ru-RU" dirty="0" smtClean="0"/>
            </a:br>
            <a:r>
              <a:rPr lang="ru-RU" dirty="0" smtClean="0"/>
              <a:t>Еще много ли с тобой было товарищей?» — </a:t>
            </a:r>
            <a:br>
              <a:rPr lang="ru-RU" dirty="0" smtClean="0"/>
            </a:br>
            <a:r>
              <a:rPr lang="ru-RU" dirty="0" smtClean="0"/>
              <a:t>«Я скажу тебе, надежа православный царь, </a:t>
            </a:r>
            <a:br>
              <a:rPr lang="ru-RU" dirty="0" smtClean="0"/>
            </a:br>
            <a:r>
              <a:rPr lang="ru-RU" dirty="0" smtClean="0"/>
              <a:t>Все </a:t>
            </a:r>
            <a:r>
              <a:rPr lang="ru-RU" dirty="0" smtClean="0"/>
              <a:t>правду скажу тебе, всю истину, </a:t>
            </a:r>
            <a:br>
              <a:rPr lang="ru-RU" dirty="0" smtClean="0"/>
            </a:br>
            <a:r>
              <a:rPr lang="ru-RU" dirty="0" smtClean="0"/>
              <a:t>Что товарищей у меня было четверо: </a:t>
            </a:r>
            <a:br>
              <a:rPr lang="ru-RU" dirty="0" smtClean="0"/>
            </a:br>
            <a:endParaRPr lang="ru-RU" dirty="0"/>
          </a:p>
        </p:txBody>
      </p:sp>
      <p:sp>
        <p:nvSpPr>
          <p:cNvPr id="3" name="Прямоугольник 2"/>
          <p:cNvSpPr/>
          <p:nvPr/>
        </p:nvSpPr>
        <p:spPr>
          <a:xfrm>
            <a:off x="3071802" y="3429000"/>
            <a:ext cx="5857884" cy="3139321"/>
          </a:xfrm>
          <a:prstGeom prst="rect">
            <a:avLst/>
          </a:prstGeom>
        </p:spPr>
        <p:txBody>
          <a:bodyPr wrap="square">
            <a:spAutoFit/>
          </a:bodyPr>
          <a:lstStyle/>
          <a:p>
            <a:r>
              <a:rPr lang="ru-RU" dirty="0" smtClean="0"/>
              <a:t>Еще первый мой товарищ — темная ночь, </a:t>
            </a:r>
            <a:br>
              <a:rPr lang="ru-RU" dirty="0" smtClean="0"/>
            </a:br>
            <a:r>
              <a:rPr lang="ru-RU" dirty="0" smtClean="0"/>
              <a:t>А второй мой товарищ — булатный нож, </a:t>
            </a:r>
            <a:br>
              <a:rPr lang="ru-RU" dirty="0" smtClean="0"/>
            </a:br>
            <a:r>
              <a:rPr lang="ru-RU" dirty="0" smtClean="0"/>
              <a:t>А как третий-то товарищ — то мой добрый конь, </a:t>
            </a:r>
            <a:br>
              <a:rPr lang="ru-RU" dirty="0" smtClean="0"/>
            </a:br>
            <a:r>
              <a:rPr lang="ru-RU" dirty="0" smtClean="0"/>
              <a:t>А четвертый мой товарищ — то тугой лук, </a:t>
            </a:r>
            <a:br>
              <a:rPr lang="ru-RU" dirty="0" smtClean="0"/>
            </a:br>
            <a:r>
              <a:rPr lang="ru-RU" dirty="0" smtClean="0"/>
              <a:t>Что рассыльщики мои — то калены стрелы». </a:t>
            </a:r>
            <a:br>
              <a:rPr lang="ru-RU" dirty="0" smtClean="0"/>
            </a:br>
            <a:r>
              <a:rPr lang="ru-RU" dirty="0" smtClean="0"/>
              <a:t>Что возговорит надежа православный царь: </a:t>
            </a:r>
            <a:br>
              <a:rPr lang="ru-RU" dirty="0" smtClean="0"/>
            </a:br>
            <a:r>
              <a:rPr lang="ru-RU" dirty="0" smtClean="0"/>
              <a:t>«Исполать тебе, детинушка крестьянский сын, </a:t>
            </a:r>
            <a:br>
              <a:rPr lang="ru-RU" dirty="0" smtClean="0"/>
            </a:br>
            <a:r>
              <a:rPr lang="ru-RU" dirty="0" smtClean="0"/>
              <a:t>Что умел ты воровать, умел ответ держать!</a:t>
            </a:r>
            <a:br>
              <a:rPr lang="ru-RU" dirty="0" smtClean="0"/>
            </a:br>
            <a:r>
              <a:rPr lang="ru-RU" dirty="0" smtClean="0"/>
              <a:t>Я за то тебя, детинушка, пожалую </a:t>
            </a:r>
            <a:br>
              <a:rPr lang="ru-RU" dirty="0" smtClean="0"/>
            </a:br>
            <a:r>
              <a:rPr lang="ru-RU" dirty="0" smtClean="0"/>
              <a:t>Середи поля хоромами высокими, </a:t>
            </a:r>
            <a:br>
              <a:rPr lang="ru-RU" dirty="0" smtClean="0"/>
            </a:br>
            <a:r>
              <a:rPr lang="ru-RU" dirty="0" smtClean="0"/>
              <a:t>Что двумя ли столбами с перекладиной». </a:t>
            </a:r>
            <a:endParaRPr lang="ru-RU" dirty="0"/>
          </a:p>
        </p:txBody>
      </p:sp>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u="sng" dirty="0" smtClean="0"/>
              <a:t>"ЛУЧИНУШКА"</a:t>
            </a:r>
            <a:endParaRPr lang="ru-RU" dirty="0"/>
          </a:p>
        </p:txBody>
      </p:sp>
      <p:sp>
        <p:nvSpPr>
          <p:cNvPr id="4" name="Текст 3"/>
          <p:cNvSpPr>
            <a:spLocks noGrp="1"/>
          </p:cNvSpPr>
          <p:nvPr>
            <p:ph type="body" idx="2"/>
          </p:nvPr>
        </p:nvSpPr>
        <p:spPr/>
        <p:txBody>
          <a:bodyPr>
            <a:normAutofit/>
          </a:bodyPr>
          <a:lstStyle/>
          <a:p>
            <a:r>
              <a:rPr lang="ru-RU" dirty="0" smtClean="0"/>
              <a:t>Один из многочисленных вариантов протяжной песни о тяжкой женской доле, проникнутой безысходным горем порабощенной русской женщины. Образ тлеющей лучины - символ беспросветной, угасающей жизни. В песне отражен домашний уклад крестьянской жизни, выражены сокровенные душ и чувства героини, ее жизненный кругозор.</a:t>
            </a:r>
          </a:p>
          <a:p>
            <a:r>
              <a:rPr lang="ru-RU" dirty="0" smtClean="0"/>
              <a:t>Музыкальные особенности песни относятся к наиболее типичным чертам лирических протяжных мелодий, отмеченным в двух предыдущих образцах.</a:t>
            </a:r>
          </a:p>
          <a:p>
            <a:endParaRPr lang="ru-RU" dirty="0"/>
          </a:p>
        </p:txBody>
      </p:sp>
      <p:pic>
        <p:nvPicPr>
          <p:cNvPr id="5" name="Содержимое 4" descr="лучина.jpg"/>
          <p:cNvPicPr>
            <a:picLocks noGrp="1" noChangeAspect="1"/>
          </p:cNvPicPr>
          <p:nvPr>
            <p:ph sz="half" idx="1"/>
          </p:nvPr>
        </p:nvPicPr>
        <p:blipFill>
          <a:blip r:embed="rId2" cstate="print"/>
          <a:srcRect r="94" b="3363"/>
          <a:stretch>
            <a:fillRect/>
          </a:stretch>
        </p:blipFill>
        <p:spPr>
          <a:xfrm>
            <a:off x="4114155" y="273050"/>
            <a:ext cx="4029745" cy="5656280"/>
          </a:xfrm>
        </p:spPr>
      </p:pic>
    </p:spTree>
  </p:cSld>
  <p:clrMapOvr>
    <a:masterClrMapping/>
  </p:clrMapOvr>
  <p:transition>
    <p:wedg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89</TotalTime>
  <Words>838</Words>
  <Application>Microsoft Office PowerPoint</Application>
  <PresentationFormat>Экран (4:3)</PresentationFormat>
  <Paragraphs>48</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Апекс</vt:lpstr>
      <vt:lpstr>Русские протяжные песни</vt:lpstr>
      <vt:lpstr>Слайд 2</vt:lpstr>
      <vt:lpstr>Слайд 3</vt:lpstr>
      <vt:lpstr>Слайд 4</vt:lpstr>
      <vt:lpstr>"НЕ ОДНА ВО ПОЛЕ ДОРОЖЕНЬКА"</vt:lpstr>
      <vt:lpstr>Слайд 6</vt:lpstr>
      <vt:lpstr>"НЕ ШУМИ, МАТИ, ЗЕЛЕНАЯ ДУБРОВУШКА" </vt:lpstr>
      <vt:lpstr>Слайд 8</vt:lpstr>
      <vt:lpstr>"ЛУЧИНУШКА"</vt:lpstr>
      <vt:lpstr>Слайд 10</vt:lpstr>
      <vt:lpstr>«УЖ, ТЫ, ПОЛЕ МОЕ"</vt:lpstr>
      <vt:lpstr>"ОЙ, ДА ТЫ, КАЛИНУШКА"</vt:lpstr>
      <vt:lpstr>Песни-плачи</vt:lpstr>
      <vt:lpstr>Примеры плача в литературе и музыке </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Русские протяжные песни</dc:title>
  <dc:creator>юзер</dc:creator>
  <cp:lastModifiedBy>юзер</cp:lastModifiedBy>
  <cp:revision>11</cp:revision>
  <dcterms:created xsi:type="dcterms:W3CDTF">2016-12-05T08:48:02Z</dcterms:created>
  <dcterms:modified xsi:type="dcterms:W3CDTF">2016-12-05T20:09:24Z</dcterms:modified>
</cp:coreProperties>
</file>